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6" r:id="rId3"/>
    <p:sldId id="287" r:id="rId4"/>
    <p:sldId id="288" r:id="rId5"/>
    <p:sldId id="300" r:id="rId6"/>
    <p:sldId id="348" r:id="rId7"/>
    <p:sldId id="349" r:id="rId8"/>
    <p:sldId id="352" r:id="rId9"/>
    <p:sldId id="289" r:id="rId10"/>
    <p:sldId id="333" r:id="rId11"/>
    <p:sldId id="351" r:id="rId12"/>
    <p:sldId id="350" r:id="rId13"/>
    <p:sldId id="353" r:id="rId14"/>
    <p:sldId id="354" r:id="rId15"/>
    <p:sldId id="340" r:id="rId16"/>
    <p:sldId id="341" r:id="rId17"/>
    <p:sldId id="342" r:id="rId18"/>
    <p:sldId id="343" r:id="rId19"/>
    <p:sldId id="344" r:id="rId20"/>
    <p:sldId id="346" r:id="rId21"/>
    <p:sldId id="356" r:id="rId22"/>
    <p:sldId id="357" r:id="rId23"/>
    <p:sldId id="360" r:id="rId24"/>
    <p:sldId id="361" r:id="rId25"/>
    <p:sldId id="369" r:id="rId26"/>
    <p:sldId id="370" r:id="rId27"/>
    <p:sldId id="371" r:id="rId28"/>
    <p:sldId id="372" r:id="rId29"/>
    <p:sldId id="290" r:id="rId30"/>
    <p:sldId id="291" r:id="rId31"/>
    <p:sldId id="292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TsuwDbbnYXYLccg1Tnq8Q==" hashData="zWuLLnGD3x9y6aYhfRMm/IUBsJH9K5UPL8pn/z55lxsausAPpyM6hehLXuOR3/D/gojsKf9kK/TXITxQX/CWT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127" autoAdjust="0"/>
  </p:normalViewPr>
  <p:slideViewPr>
    <p:cSldViewPr>
      <p:cViewPr varScale="1">
        <p:scale>
          <a:sx n="83" d="100"/>
          <a:sy n="83" d="100"/>
        </p:scale>
        <p:origin x="1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4AE0B-3DFD-45E4-B38B-1F657E5D3153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6D534-709C-490B-9124-AFFF5690F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D534-709C-490B-9124-AFFF5690F2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Not pictured here, but you could get unsaturated flow with UZF.</a:t>
            </a:r>
          </a:p>
        </p:txBody>
      </p:sp>
    </p:spTree>
    <p:extLst>
      <p:ext uri="{BB962C8B-B14F-4D97-AF65-F5344CB8AC3E}">
        <p14:creationId xmlns:p14="http://schemas.microsoft.com/office/powerpoint/2010/main" val="155353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Even many</a:t>
            </a:r>
            <a:r>
              <a:rPr lang="en-US" baseline="0" dirty="0" smtClean="0">
                <a:latin typeface="Times New Roman" charset="0"/>
              </a:rPr>
              <a:t> small/undocumented versions or state/project versions.</a:t>
            </a:r>
            <a:endParaRPr lang="en-US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5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Fractured Rock</a:t>
            </a:r>
            <a:r>
              <a:rPr lang="en-US" baseline="0" dirty="0" smtClean="0"/>
              <a:t> – Dual Porosity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D534-709C-490B-9124-AFFF5690F2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91B21-FB24-48B1-BC75-9E9646F8600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383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D72B14-26F2-4E08-88F6-DCC9B9B42B3C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3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Delayed Yield Feature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91B21-FB24-48B1-BC75-9E9646F86004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8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65" charset="0"/>
                <a:ea typeface="ＭＳ Ｐゴシック" charset="-128"/>
                <a:cs typeface="ＭＳ Ｐゴシック" charset="-128"/>
              </a:rPr>
              <a:t>Personally I still use Lycos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pitchFamily="-65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300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7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65" charset="0"/>
                <a:ea typeface="ＭＳ Ｐゴシック" charset="-128"/>
                <a:cs typeface="ＭＳ Ｐゴシック" charset="-128"/>
              </a:rPr>
              <a:t>Personally I still use Lycos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pitchFamily="-65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2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Even many</a:t>
            </a:r>
            <a:r>
              <a:rPr lang="en-US" baseline="0" dirty="0" smtClean="0">
                <a:latin typeface="Times New Roman" charset="0"/>
              </a:rPr>
              <a:t> small/undocumented versions or state/project versions.</a:t>
            </a:r>
            <a:endParaRPr lang="en-US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0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CFP</a:t>
            </a:r>
            <a:r>
              <a:rPr lang="en-US" baseline="0" dirty="0" smtClean="0">
                <a:latin typeface="Times New Roman" charset="0"/>
              </a:rPr>
              <a:t> and more for future</a:t>
            </a:r>
            <a:endParaRPr lang="en-US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0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Technically all packages were modified slightly for speed improvement.</a:t>
            </a:r>
          </a:p>
          <a:p>
            <a:r>
              <a:rPr lang="en-US" dirty="0" smtClean="0"/>
              <a:t>They are still backward compatible</a:t>
            </a:r>
            <a:r>
              <a:rPr lang="en-US" baseline="0" dirty="0" smtClean="0"/>
              <a:t> with MF05, future add CFP with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65" charset="0"/>
                <a:ea typeface="ＭＳ Ｐゴシック" charset="-128"/>
                <a:cs typeface="ＭＳ Ｐゴシック" charset="-128"/>
              </a:rPr>
              <a:t>Thomas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65" charset="0"/>
                <a:ea typeface="ＭＳ Ｐゴシック" charset="-128"/>
                <a:cs typeface="ＭＳ Ｐゴシック" charset="-128"/>
              </a:rPr>
              <a:t>Reimann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65" charset="0"/>
                <a:ea typeface="ＭＳ Ｐゴシック" charset="-128"/>
                <a:cs typeface="ＭＳ Ｐゴシック" charset="-128"/>
              </a:rPr>
              <a:t>, SWO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65" charset="0"/>
                <a:ea typeface="ＭＳ Ｐゴシック" charset="-128"/>
              </a:rPr>
              <a:t>DIS –REALTIM/COORD HFB –Vertical Barrier/RP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65" charset="0"/>
                <a:ea typeface="ＭＳ Ｐゴシック" charset="-128"/>
              </a:rPr>
              <a:t>Tabfiles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65" charset="0"/>
                <a:ea typeface="ＭＳ Ｐゴシック" charset="-128"/>
              </a:rPr>
              <a:t>ExpressionParser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65" charset="0"/>
              <a:ea typeface="ＭＳ Ｐゴシック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65" charset="0"/>
                <a:ea typeface="ＭＳ Ｐゴシック" charset="-128"/>
              </a:rPr>
              <a:t>Tested against all example problems</a:t>
            </a:r>
          </a:p>
        </p:txBody>
      </p:sp>
    </p:spTree>
    <p:extLst>
      <p:ext uri="{BB962C8B-B14F-4D97-AF65-F5344CB8AC3E}">
        <p14:creationId xmlns:p14="http://schemas.microsoft.com/office/powerpoint/2010/main" val="342103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(wells take from rivers, runoff feeds the revers)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D534-709C-490B-9124-AFFF5690F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Unintended effects by not looking at</a:t>
            </a:r>
            <a:r>
              <a:rPr lang="en-US" baseline="0" dirty="0" smtClean="0"/>
              <a:t> a fully coupled system. A restored river raised the </a:t>
            </a:r>
            <a:r>
              <a:rPr lang="en-US" baseline="0" dirty="0" err="1" smtClean="0"/>
              <a:t>gw</a:t>
            </a:r>
            <a:r>
              <a:rPr lang="en-US" baseline="0" dirty="0" smtClean="0"/>
              <a:t> table which caused an adjacent ag land to flood.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D534-709C-490B-9124-AFFF5690F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8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Link to land use models and sustainability</a:t>
            </a:r>
            <a:r>
              <a:rPr lang="en-US" baseline="0" dirty="0" smtClean="0">
                <a:latin typeface="Times New Roman" charset="0"/>
              </a:rPr>
              <a:t> analysis.</a:t>
            </a:r>
          </a:p>
          <a:p>
            <a:r>
              <a:rPr lang="en-US" dirty="0" smtClean="0">
                <a:latin typeface="Times New Roman" charset="0"/>
              </a:rPr>
              <a:t>Farms, Break</a:t>
            </a:r>
            <a:r>
              <a:rPr lang="en-US" baseline="0" dirty="0" smtClean="0">
                <a:latin typeface="Times New Roman" charset="0"/>
              </a:rPr>
              <a:t> E and T, Climate, Crop Coefficients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Currently assumes irrigation</a:t>
            </a:r>
            <a:r>
              <a:rPr lang="en-US" baseline="0" dirty="0" smtClean="0">
                <a:latin typeface="Times New Roman" charset="0"/>
              </a:rPr>
              <a:t> is well managed so it has</a:t>
            </a:r>
            <a:r>
              <a:rPr lang="en-US" dirty="0" smtClean="0">
                <a:latin typeface="Times New Roman" charset="0"/>
              </a:rPr>
              <a:t> steady state soil moisture because this is not an irrigation scheduler.</a:t>
            </a:r>
          </a:p>
          <a:p>
            <a:r>
              <a:rPr lang="en-US" baseline="0" dirty="0" smtClean="0">
                <a:latin typeface="Times New Roman" charset="0"/>
              </a:rPr>
              <a:t>Also when you have time steps greater than a week soil </a:t>
            </a:r>
            <a:r>
              <a:rPr lang="en-US" baseline="0" dirty="0" err="1" smtClean="0">
                <a:latin typeface="Times New Roman" charset="0"/>
              </a:rPr>
              <a:t>mosture</a:t>
            </a:r>
            <a:r>
              <a:rPr lang="en-US" baseline="0" dirty="0" smtClean="0">
                <a:latin typeface="Times New Roman" charset="0"/>
              </a:rPr>
              <a:t> plays a smaller role than other water bearing bodies.</a:t>
            </a:r>
          </a:p>
          <a:p>
            <a:r>
              <a:rPr lang="en-US" baseline="0" dirty="0" smtClean="0">
                <a:latin typeface="Times New Roman" charset="0"/>
              </a:rPr>
              <a:t>Despite this, a soil moisture package will be added in the future do to it being requested.</a:t>
            </a:r>
            <a:endParaRPr lang="en-US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1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02756" indent="-270291" defTabSz="912983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081164" indent="-216233" defTabSz="912983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513629" indent="-216233" defTabSz="912983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1946095" indent="-216233" defTabSz="912983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0000FF"/>
              </a:buClr>
            </a:pPr>
            <a:fld id="{38B98B15-B4EE-4924-8E8C-B3FB543D0A55}" type="slidenum">
              <a:rPr lang="en-US">
                <a:solidFill>
                  <a:prstClr val="black"/>
                </a:solidFill>
              </a:rPr>
              <a:pPr eaLnBrk="1" hangingPunct="1">
                <a:buClr>
                  <a:srgbClr val="0000FF"/>
                </a:buClr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57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D534-709C-490B-9124-AFFF5690F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2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2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MODFLOW and MORE 2015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T. Reimann – Enhancement and application of MF2005-CFP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40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900" y="1412776"/>
            <a:ext cx="7504113" cy="38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971550" y="1844675"/>
            <a:ext cx="7488238" cy="360363"/>
          </a:xfrm>
        </p:spPr>
        <p:txBody>
          <a:bodyPr/>
          <a:lstStyle>
            <a:lvl1pPr>
              <a:defRPr sz="2000">
                <a:solidFill>
                  <a:srgbClr val="0B2A51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MODFLOW and MORE 2015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324600"/>
            <a:ext cx="3319463" cy="273050"/>
          </a:xfrm>
        </p:spPr>
        <p:txBody>
          <a:bodyPr/>
          <a:lstStyle>
            <a:lvl1pPr algn="ctr"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T. Reimann – Enhancement and application of MF2005-CFP</a:t>
            </a: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324600"/>
            <a:ext cx="1905000" cy="228600"/>
          </a:xfrm>
          <a:prstGeom prst="rect">
            <a:avLst/>
          </a:prstGeom>
        </p:spPr>
        <p:txBody>
          <a:bodyPr/>
          <a:lstStyle>
            <a:lvl1pPr algn="r"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Slide </a:t>
            </a:r>
            <a:fld id="{E576BB27-2291-4A77-BB68-19BAB69293A6}" type="slidenum">
              <a:rPr lang="de-DE"/>
              <a:pPr>
                <a:defRPr/>
              </a:pPr>
              <a:t>‹#›</a:t>
            </a:fld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37</a:t>
            </a:r>
          </a:p>
        </p:txBody>
      </p:sp>
    </p:spTree>
    <p:extLst>
      <p:ext uri="{BB962C8B-B14F-4D97-AF65-F5344CB8AC3E}">
        <p14:creationId xmlns:p14="http://schemas.microsoft.com/office/powerpoint/2010/main" val="236948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4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3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9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8A34-2D75-4E6D-AE01-878F7FCA17D0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7777-F8D6-48C3-BECA-71BE2B89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68184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mbria" pitchFamily="18" charset="0"/>
              </a:rPr>
              <a:t>MODFLOW-OWHM v</a:t>
            </a:r>
            <a:r>
              <a:rPr lang="en-US" sz="4000" b="1" dirty="0" smtClean="0">
                <a:latin typeface="Cambria" pitchFamily="18" charset="0"/>
              </a:rPr>
              <a:t>2 </a:t>
            </a:r>
            <a:br>
              <a:rPr lang="en-US" sz="4000" b="1" dirty="0" smtClean="0">
                <a:latin typeface="Cambria" pitchFamily="18" charset="0"/>
              </a:rPr>
            </a:br>
            <a:r>
              <a:rPr lang="en-US" sz="900" b="1" dirty="0" smtClean="0">
                <a:latin typeface="Cambria" pitchFamily="18" charset="0"/>
              </a:rPr>
              <a:t/>
            </a:r>
            <a:br>
              <a:rPr lang="en-US" sz="900" b="1" dirty="0" smtClean="0">
                <a:latin typeface="Cambria" pitchFamily="18" charset="0"/>
              </a:rPr>
            </a:br>
            <a:r>
              <a:rPr lang="en-US" sz="4000" b="1" dirty="0" smtClean="0">
                <a:latin typeface="Cambria" pitchFamily="18" charset="0"/>
              </a:rPr>
              <a:t>Features </a:t>
            </a:r>
            <a:r>
              <a:rPr lang="en-US" sz="4000" b="1" dirty="0">
                <a:latin typeface="Cambria" pitchFamily="18" charset="0"/>
              </a:rPr>
              <a:t>and </a:t>
            </a:r>
            <a:r>
              <a:rPr lang="en-US" sz="4000" b="1" dirty="0" smtClean="0">
                <a:latin typeface="Cambria" pitchFamily="18" charset="0"/>
              </a:rPr>
              <a:t>Updates </a:t>
            </a:r>
            <a:r>
              <a:rPr lang="en-US" sz="4000" b="1" dirty="0">
                <a:latin typeface="Cambria" pitchFamily="18" charset="0"/>
              </a:rPr>
              <a:t/>
            </a:r>
            <a:br>
              <a:rPr lang="en-US" sz="4000" b="1" dirty="0">
                <a:latin typeface="Cambria" pitchFamily="18" charset="0"/>
              </a:rPr>
            </a:br>
            <a:r>
              <a:rPr lang="en-US" sz="900" b="1" dirty="0" smtClean="0">
                <a:latin typeface="Cambria" pitchFamily="18" charset="0"/>
              </a:rPr>
              <a:t/>
            </a:r>
            <a:br>
              <a:rPr lang="en-US" sz="900" b="1" dirty="0" smtClean="0">
                <a:latin typeface="Cambria" pitchFamily="18" charset="0"/>
              </a:rPr>
            </a:br>
            <a:r>
              <a:rPr lang="en-US" sz="4000" b="1" dirty="0" smtClean="0">
                <a:latin typeface="Cambria" pitchFamily="18" charset="0"/>
              </a:rPr>
              <a:t>The </a:t>
            </a:r>
            <a:r>
              <a:rPr lang="en-US" sz="4000" b="1" dirty="0">
                <a:latin typeface="Cambria" pitchFamily="18" charset="0"/>
              </a:rPr>
              <a:t>next generation in fully integrated hydrologic simulation </a:t>
            </a:r>
            <a:r>
              <a:rPr lang="en-US" sz="4000" b="1" dirty="0" smtClean="0">
                <a:latin typeface="Cambria" pitchFamily="18" charset="0"/>
              </a:rPr>
              <a:t>software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4114800"/>
            <a:ext cx="91440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April 12</a:t>
            </a:r>
            <a:r>
              <a:rPr lang="en-US" sz="2800" baseline="30000" dirty="0" smtClean="0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, 2016</a:t>
            </a: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956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Scott E. Boyce and Randall T. Hanson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636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latin typeface="Cambria" pitchFamily="18" charset="0"/>
              </a:rPr>
              <a:t>California Water Science Center</a:t>
            </a:r>
            <a:endParaRPr lang="en-US" sz="1000" dirty="0" smtClean="0">
              <a:latin typeface="Cambr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1000" dirty="0" smtClean="0">
              <a:latin typeface="Cambr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latin typeface="Cambria" pitchFamily="18" charset="0"/>
              </a:rPr>
              <a:t>U.S. Department of the Interior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latin typeface="Cambria" pitchFamily="18" charset="0"/>
              </a:rPr>
              <a:t>U.S. Geological </a:t>
            </a:r>
            <a:r>
              <a:rPr lang="en-US" sz="2400" dirty="0" smtClean="0">
                <a:latin typeface="Cambria" pitchFamily="18" charset="0"/>
              </a:rPr>
              <a:t>Survey</a:t>
            </a:r>
            <a:endParaRPr lang="en-US" sz="2400" dirty="0">
              <a:latin typeface="Cambr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1000" dirty="0" smtClean="0">
              <a:latin typeface="Cambr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Cambria" pitchFamily="18" charset="0"/>
              </a:rPr>
              <a:t>seboyce@usgs.gov</a:t>
            </a:r>
            <a:endParaRPr lang="en-US" sz="2400" b="1" dirty="0">
              <a:latin typeface="Cambr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latin typeface="Cambria" pitchFamily="18" charset="0"/>
            </a:endParaRPr>
          </a:p>
        </p:txBody>
      </p:sp>
      <p:pic>
        <p:nvPicPr>
          <p:cNvPr id="6146" name="Picture 2" descr="C:\Dropbox\AGU\CWEMF 2014\CWEMF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00" y="5797296"/>
            <a:ext cx="10641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" y="5980176"/>
            <a:ext cx="1370261" cy="548640"/>
          </a:xfrm>
          <a:prstGeom prst="rect">
            <a:avLst/>
          </a:prstGeom>
        </p:spPr>
      </p:pic>
      <p:pic>
        <p:nvPicPr>
          <p:cNvPr id="10" name="Picture 2" descr="D:\E_Drive\Conferences\UnivofTaiwan_Oct2014\Presentations\One_Water_icon-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E_Drive\Conferences\UnivofTaiwan_Oct2014\Presentations\One_Water_icon-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82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" y="0"/>
            <a:ext cx="9144000" cy="11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3200" dirty="0" smtClean="0">
                <a:solidFill>
                  <a:srgbClr val="000514"/>
                </a:solidFill>
                <a:latin typeface="Cambria" panose="02040503050406030204" pitchFamily="18" charset="0"/>
              </a:rPr>
              <a:t>One Water and the Farm Process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3200" dirty="0" smtClean="0">
                <a:solidFill>
                  <a:srgbClr val="000514"/>
                </a:solidFill>
                <a:latin typeface="Cambria" panose="02040503050406030204" pitchFamily="18" charset="0"/>
              </a:rPr>
              <a:t>SUMMARY </a:t>
            </a:r>
            <a:r>
              <a:rPr lang="en-US" sz="3200" dirty="0">
                <a:solidFill>
                  <a:srgbClr val="000514"/>
                </a:solidFill>
                <a:latin typeface="Cambria" panose="02040503050406030204" pitchFamily="18" charset="0"/>
              </a:rPr>
              <a:t>OF FEATURES AND ADVANTAGES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530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marL="287338" indent="-287338">
              <a:lnSpc>
                <a:spcPct val="80000"/>
              </a:lnSpc>
              <a:spcAft>
                <a:spcPts val="1200"/>
              </a:spcAft>
              <a:buSzPct val="70000"/>
              <a:buFont typeface="Wingdings" pitchFamily="2" charset="2"/>
              <a:buNone/>
              <a:defRPr/>
            </a:pPr>
            <a:r>
              <a:rPr lang="en-US" sz="2200" u="sng" dirty="0">
                <a:latin typeface="Cambria" panose="02040503050406030204" pitchFamily="18" charset="0"/>
              </a:rPr>
              <a:t>MODEL FEATURES MADE EASY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Estimates Irrigation Demand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Estimates Surface-Water Deliveries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Estimates Ground-water Pumpage 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Estimates Net Recharge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Estimates all Components for ET, Runoff, and Deep Percolation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Complete Linkage to Ground-water and Surface-water </a:t>
            </a:r>
            <a:r>
              <a:rPr lang="en-US" sz="2200" dirty="0" smtClean="0">
                <a:latin typeface="+mj-lt"/>
              </a:rPr>
              <a:t>Flow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endParaRPr lang="en-US" sz="2200" dirty="0">
              <a:latin typeface="+mj-lt"/>
            </a:endParaRPr>
          </a:p>
          <a:p>
            <a:pPr marL="287338" indent="-287338">
              <a:lnSpc>
                <a:spcPct val="80000"/>
              </a:lnSpc>
              <a:spcAft>
                <a:spcPts val="1200"/>
              </a:spcAft>
              <a:buSzPct val="70000"/>
              <a:buFont typeface="Wingdings" pitchFamily="2" charset="2"/>
              <a:buNone/>
              <a:defRPr/>
            </a:pPr>
            <a:r>
              <a:rPr lang="en-US" sz="2200" u="sng" dirty="0">
                <a:latin typeface="Cambria" panose="02040503050406030204" pitchFamily="18" charset="0"/>
              </a:rPr>
              <a:t>ADVANTAGES FOR MODELERS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sym typeface="Wingdings" pitchFamily="2" charset="2"/>
              </a:rPr>
              <a:t>No need for indirect estimates of Pumpage, Recharge, ET, Runoff, or </a:t>
            </a:r>
            <a:r>
              <a:rPr lang="en-US" sz="2200" dirty="0" smtClean="0">
                <a:latin typeface="+mj-lt"/>
                <a:sym typeface="Wingdings" pitchFamily="2" charset="2"/>
              </a:rPr>
              <a:t>Surface-water </a:t>
            </a:r>
            <a:r>
              <a:rPr lang="en-US" sz="2200" dirty="0">
                <a:latin typeface="+mj-lt"/>
                <a:sym typeface="Wingdings" pitchFamily="2" charset="2"/>
              </a:rPr>
              <a:t>deliveries 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Uses Natural </a:t>
            </a:r>
            <a:r>
              <a:rPr lang="en-US" sz="2200" dirty="0" smtClean="0">
                <a:latin typeface="+mj-lt"/>
              </a:rPr>
              <a:t>Data  → </a:t>
            </a:r>
            <a:r>
              <a:rPr lang="en-US" sz="2200" dirty="0" smtClean="0">
                <a:latin typeface="+mj-lt"/>
                <a:sym typeface="Wingdings" pitchFamily="2" charset="2"/>
              </a:rPr>
              <a:t>Easy </a:t>
            </a:r>
            <a:r>
              <a:rPr lang="en-US" sz="2200" dirty="0">
                <a:latin typeface="+mj-lt"/>
                <a:sym typeface="Wingdings" pitchFamily="2" charset="2"/>
              </a:rPr>
              <a:t>to Update Model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sym typeface="Wingdings" pitchFamily="2" charset="2"/>
              </a:rPr>
              <a:t>Saves time and money for constructing, operating, and updating models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sym typeface="Wingdings" pitchFamily="2" charset="2"/>
              </a:rPr>
              <a:t>Facilitates Operational and Forecasting Simulations</a:t>
            </a:r>
          </a:p>
          <a:p>
            <a:pPr marL="287338" indent="-287338" algn="ctr">
              <a:lnSpc>
                <a:spcPct val="80000"/>
              </a:lnSpc>
              <a:spcAft>
                <a:spcPts val="600"/>
              </a:spcAft>
              <a:buSzPct val="70000"/>
              <a:buFont typeface="Wingdings" pitchFamily="2" charset="2"/>
              <a:buNone/>
              <a:defRPr/>
            </a:pPr>
            <a:endParaRPr lang="en-US" sz="2200" dirty="0">
              <a:latin typeface="+mj-lt"/>
            </a:endParaRPr>
          </a:p>
        </p:txBody>
      </p:sp>
      <p:pic>
        <p:nvPicPr>
          <p:cNvPr id="4" name="Picture 2" descr="C:\Dropbox\AGU\CWEMF 2014\CWEMF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55" y="6157252"/>
            <a:ext cx="726845" cy="6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58362"/>
            <a:ext cx="935906" cy="3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Water Operations Module</a:t>
            </a:r>
            <a:br>
              <a:rPr lang="en-US" dirty="0" smtClean="0"/>
            </a:br>
            <a:r>
              <a:rPr lang="en-US" dirty="0" smtClean="0"/>
              <a:t>(SWO)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Reservoir operations linkage Option</a:t>
            </a:r>
          </a:p>
          <a:p>
            <a:pPr lvl="1"/>
            <a:r>
              <a:rPr lang="en-US" dirty="0" smtClean="0"/>
              <a:t>Can link to FMP for dynamic supply and demand reservoir releases.</a:t>
            </a:r>
          </a:p>
          <a:p>
            <a:pPr lvl="1"/>
            <a:endParaRPr lang="en-US" sz="1000" dirty="0"/>
          </a:p>
          <a:p>
            <a:r>
              <a:rPr lang="en-US" dirty="0" smtClean="0"/>
              <a:t>Simulates a Reservoir releases</a:t>
            </a:r>
          </a:p>
          <a:p>
            <a:pPr lvl="1"/>
            <a:r>
              <a:rPr lang="en-US" dirty="0" smtClean="0"/>
              <a:t>Demand Driven, Supply Constrained</a:t>
            </a:r>
          </a:p>
          <a:p>
            <a:pPr lvl="1"/>
            <a:r>
              <a:rPr lang="en-US" dirty="0" smtClean="0"/>
              <a:t>Calculates gains and losses along the river network</a:t>
            </a:r>
          </a:p>
          <a:p>
            <a:pPr lvl="2"/>
            <a:r>
              <a:rPr lang="en-US" dirty="0" smtClean="0"/>
              <a:t>Adjusts supply (</a:t>
            </a:r>
            <a:r>
              <a:rPr lang="en-US" dirty="0" err="1" smtClean="0"/>
              <a:t>ie</a:t>
            </a:r>
            <a:r>
              <a:rPr lang="en-US" dirty="0" smtClean="0"/>
              <a:t> releases) to ensure demanded water is met</a:t>
            </a:r>
          </a:p>
          <a:p>
            <a:pPr lvl="1"/>
            <a:r>
              <a:rPr lang="en-US" dirty="0" smtClean="0"/>
              <a:t>Paper Water versus Wet Water</a:t>
            </a:r>
          </a:p>
          <a:p>
            <a:pPr lvl="1"/>
            <a:r>
              <a:rPr lang="en-US" dirty="0" smtClean="0"/>
              <a:t>Storage available</a:t>
            </a:r>
          </a:p>
        </p:txBody>
      </p:sp>
      <p:pic>
        <p:nvPicPr>
          <p:cNvPr id="4" name="Picture 2" descr="C:\Dropbox\AGU\CWEMF 2014\CWEMF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00" y="5797296"/>
            <a:ext cx="10641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63056"/>
            <a:ext cx="137026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"/>
            <a:ext cx="9144000" cy="8381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GW/SW Feedbacks</a:t>
            </a:r>
            <a:endParaRPr lang="en-US" sz="41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772" y="762000"/>
            <a:ext cx="900603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75" tIns="43975" rIns="89575" bIns="439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339725" indent="0" defTabSz="904907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700" kern="0" dirty="0" smtClean="0">
                <a:solidFill>
                  <a:schemeClr val="tx1"/>
                </a:solidFill>
                <a:latin typeface="Arial"/>
              </a:rPr>
              <a:t>Bigger </a:t>
            </a:r>
            <a:r>
              <a:rPr lang="en-US" sz="2700" kern="0" dirty="0">
                <a:solidFill>
                  <a:schemeClr val="tx1"/>
                </a:solidFill>
                <a:latin typeface="Arial"/>
              </a:rPr>
              <a:t>picture includes two-way feedbacks within Demand-Driven and Supply-Constrained Coupling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2954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575" tIns="43975" rIns="89575" bIns="439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04907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7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057400"/>
            <a:ext cx="8991600" cy="381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5233" rIns="90488" bIns="45233" rtlCol="0" anchor="ctr"/>
          <a:lstStyle/>
          <a:p>
            <a:pPr algn="ctr" defTabSz="904907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2133600"/>
            <a:ext cx="8839200" cy="3657600"/>
            <a:chOff x="152400" y="1752600"/>
            <a:chExt cx="88392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1752600"/>
              <a:ext cx="21336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04907"/>
              <a:r>
                <a:rPr lang="en-US" b="1" u="sng" dirty="0">
                  <a:solidFill>
                    <a:prstClr val="white"/>
                  </a:solidFill>
                </a:rPr>
                <a:t>Surface Water</a:t>
              </a:r>
            </a:p>
            <a:p>
              <a:pPr algn="ctr" defTabSz="904907"/>
              <a:r>
                <a:rPr lang="en-US" dirty="0">
                  <a:solidFill>
                    <a:prstClr val="white"/>
                  </a:solidFill>
                </a:rPr>
                <a:t>Storage / Allocation</a:t>
              </a:r>
            </a:p>
            <a:p>
              <a:pPr algn="ctr" defTabSz="904907"/>
              <a:r>
                <a:rPr lang="en-US" dirty="0">
                  <a:solidFill>
                    <a:prstClr val="white"/>
                  </a:solidFill>
                </a:rPr>
                <a:t>Release / Delivery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4419600"/>
              <a:ext cx="20574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04907"/>
              <a:r>
                <a:rPr lang="en-US" b="1" u="sng" dirty="0">
                  <a:solidFill>
                    <a:prstClr val="white"/>
                  </a:solidFill>
                </a:rPr>
                <a:t>Groundwater</a:t>
              </a:r>
            </a:p>
            <a:p>
              <a:pPr algn="ctr" defTabSz="904907"/>
              <a:r>
                <a:rPr lang="en-US" dirty="0">
                  <a:solidFill>
                    <a:prstClr val="white"/>
                  </a:solidFill>
                </a:rPr>
                <a:t>Allotment / Right Pumping Rates</a:t>
              </a:r>
            </a:p>
          </p:txBody>
        </p:sp>
        <p:sp>
          <p:nvSpPr>
            <p:cNvPr id="12" name="Bent Arrow 11"/>
            <p:cNvSpPr/>
            <p:nvPr/>
          </p:nvSpPr>
          <p:spPr>
            <a:xfrm rot="5400000">
              <a:off x="4000500" y="38100"/>
              <a:ext cx="2667000" cy="6096000"/>
            </a:xfrm>
            <a:prstGeom prst="bentArrow">
              <a:avLst>
                <a:gd name="adj1" fmla="val 9577"/>
                <a:gd name="adj2" fmla="val 16954"/>
                <a:gd name="adj3" fmla="val 14655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4907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Bent Arrow 12"/>
            <p:cNvSpPr/>
            <p:nvPr/>
          </p:nvSpPr>
          <p:spPr>
            <a:xfrm rot="16200000">
              <a:off x="2514600" y="990598"/>
              <a:ext cx="2667000" cy="6172201"/>
            </a:xfrm>
            <a:prstGeom prst="bentArrow">
              <a:avLst>
                <a:gd name="adj1" fmla="val 9577"/>
                <a:gd name="adj2" fmla="val 16954"/>
                <a:gd name="adj3" fmla="val 14655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4907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1405" y="2971808"/>
            <a:ext cx="2156783" cy="1981196"/>
            <a:chOff x="3581400" y="2590802"/>
            <a:chExt cx="2156782" cy="1981196"/>
          </a:xfrm>
        </p:grpSpPr>
        <p:sp>
          <p:nvSpPr>
            <p:cNvPr id="15" name="Rectangle 14"/>
            <p:cNvSpPr/>
            <p:nvPr/>
          </p:nvSpPr>
          <p:spPr>
            <a:xfrm>
              <a:off x="3581400" y="3086099"/>
              <a:ext cx="1927859" cy="887966"/>
            </a:xfrm>
            <a:prstGeom prst="rect">
              <a:avLst/>
            </a:prstGeom>
            <a:solidFill>
              <a:srgbClr val="1F7B3B"/>
            </a:solidFill>
            <a:ln>
              <a:solidFill>
                <a:srgbClr val="1F6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4907"/>
              <a:r>
                <a:rPr lang="en-US" dirty="0">
                  <a:solidFill>
                    <a:prstClr val="white"/>
                  </a:solidFill>
                </a:rPr>
                <a:t>Landscape Consumptive Water Demand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810000" y="2590802"/>
              <a:ext cx="381000" cy="495297"/>
            </a:xfrm>
            <a:prstGeom prst="downArrow">
              <a:avLst/>
            </a:prstGeom>
            <a:solidFill>
              <a:srgbClr val="1F7B3B"/>
            </a:solidFill>
            <a:ln>
              <a:solidFill>
                <a:srgbClr val="1F6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4907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0800000">
              <a:off x="5000624" y="3974066"/>
              <a:ext cx="381000" cy="597932"/>
            </a:xfrm>
            <a:prstGeom prst="downArrow">
              <a:avLst/>
            </a:prstGeom>
            <a:solidFill>
              <a:srgbClr val="1F7B3B"/>
            </a:solidFill>
            <a:ln>
              <a:solidFill>
                <a:srgbClr val="1F6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4907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7981" y="2702480"/>
              <a:ext cx="1600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4907"/>
              <a:r>
                <a:rPr lang="en-US" b="1" dirty="0">
                  <a:solidFill>
                    <a:prstClr val="black"/>
                  </a:solidFill>
                </a:rPr>
                <a:t>Diversion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2251" y="3974066"/>
              <a:ext cx="1278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4907"/>
              <a:r>
                <a:rPr lang="en-US" b="1" dirty="0">
                  <a:solidFill>
                    <a:prstClr val="black"/>
                  </a:solidFill>
                </a:rPr>
                <a:t>Pumping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6403" y="2286000"/>
            <a:ext cx="5715001" cy="3352800"/>
            <a:chOff x="1676400" y="1981200"/>
            <a:chExt cx="5715001" cy="3352800"/>
          </a:xfrm>
        </p:grpSpPr>
        <p:grpSp>
          <p:nvGrpSpPr>
            <p:cNvPr id="21" name="Group 20"/>
            <p:cNvGrpSpPr/>
            <p:nvPr/>
          </p:nvGrpSpPr>
          <p:grpSpPr>
            <a:xfrm>
              <a:off x="2971800" y="1981200"/>
              <a:ext cx="3200400" cy="3352800"/>
              <a:chOff x="2971800" y="1905000"/>
              <a:chExt cx="3200400" cy="3352800"/>
            </a:xfrm>
          </p:grpSpPr>
          <p:sp>
            <p:nvSpPr>
              <p:cNvPr id="24" name="Circular Arrow 23"/>
              <p:cNvSpPr/>
              <p:nvPr/>
            </p:nvSpPr>
            <p:spPr>
              <a:xfrm rot="10800000">
                <a:off x="2971800" y="1981200"/>
                <a:ext cx="3200400" cy="3200400"/>
              </a:xfrm>
              <a:prstGeom prst="circularArrow">
                <a:avLst>
                  <a:gd name="adj1" fmla="val 6266"/>
                  <a:gd name="adj2" fmla="val 1109425"/>
                  <a:gd name="adj3" fmla="val 20484184"/>
                  <a:gd name="adj4" fmla="val 10800000"/>
                  <a:gd name="adj5" fmla="val 10431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4907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Circular Arrow 24"/>
              <p:cNvSpPr/>
              <p:nvPr/>
            </p:nvSpPr>
            <p:spPr>
              <a:xfrm>
                <a:off x="2971800" y="1981201"/>
                <a:ext cx="3200400" cy="3200400"/>
              </a:xfrm>
              <a:prstGeom prst="circularArrow">
                <a:avLst>
                  <a:gd name="adj1" fmla="val 6266"/>
                  <a:gd name="adj2" fmla="val 1109425"/>
                  <a:gd name="adj3" fmla="val 20484184"/>
                  <a:gd name="adj4" fmla="val 10800000"/>
                  <a:gd name="adj5" fmla="val 10431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4907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29000" y="1905000"/>
                <a:ext cx="2286000" cy="36576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4907"/>
                <a:r>
                  <a:rPr lang="en-US" dirty="0">
                    <a:solidFill>
                      <a:prstClr val="white"/>
                    </a:solidFill>
                  </a:rPr>
                  <a:t>Stream Flow 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29000" y="4892040"/>
                <a:ext cx="2286000" cy="36576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4907"/>
                <a:r>
                  <a:rPr lang="en-US" dirty="0">
                    <a:solidFill>
                      <a:prstClr val="white"/>
                    </a:solidFill>
                  </a:rPr>
                  <a:t>Aquifer Storage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676400" y="3505200"/>
              <a:ext cx="1600201" cy="822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4907"/>
              <a:r>
                <a:rPr lang="en-US" b="1" dirty="0">
                  <a:solidFill>
                    <a:prstClr val="black"/>
                  </a:solidFill>
                </a:rPr>
                <a:t>GW Discharge</a:t>
              </a:r>
            </a:p>
            <a:p>
              <a:pPr algn="ctr" defTabSz="904907"/>
              <a:r>
                <a:rPr lang="en-US" b="1" dirty="0">
                  <a:solidFill>
                    <a:prstClr val="black"/>
                  </a:solidFill>
                </a:rPr>
                <a:t>GW Head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91200" y="2971800"/>
              <a:ext cx="1600201" cy="822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4907"/>
              <a:r>
                <a:rPr lang="en-US" b="1" dirty="0">
                  <a:solidFill>
                    <a:prstClr val="black"/>
                  </a:solidFill>
                </a:rPr>
                <a:t>SW Head</a:t>
              </a:r>
            </a:p>
            <a:p>
              <a:pPr algn="ctr" defTabSz="904907"/>
              <a:r>
                <a:rPr lang="en-US" b="1" dirty="0">
                  <a:solidFill>
                    <a:prstClr val="black"/>
                  </a:solidFill>
                </a:rPr>
                <a:t>SW Seepage</a:t>
              </a:r>
            </a:p>
          </p:txBody>
        </p:sp>
      </p:grpSp>
      <p:pic>
        <p:nvPicPr>
          <p:cNvPr id="30" name="Picture 2" descr="C:\Dropbox\AGU\CWEMF 2014\CWEMFLog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55" y="6185640"/>
            <a:ext cx="726845" cy="6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9" y="6280431"/>
            <a:ext cx="124569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420291"/>
            <a:ext cx="7696200" cy="8353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-6944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Reservoir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2465574">
            <a:off x="5026235" y="1674777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SFR Network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743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Mexico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922567" y="472216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Texas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6324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Mexico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3276600"/>
            <a:ext cx="5562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Stream Flow Routing (SFR):</a:t>
            </a:r>
          </a:p>
          <a:p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478 Segments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6,344 reaches</a:t>
            </a:r>
          </a:p>
          <a:p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16 Inflow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71 Diversion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20 to 30% Water reuse 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part of the operating agreement</a:t>
            </a:r>
          </a:p>
        </p:txBody>
      </p:sp>
      <p:pic>
        <p:nvPicPr>
          <p:cNvPr id="9" name="Picture 2" descr="C:\Dropbox\AGU\CWEMF 2014\CWEMF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7" y="106825"/>
            <a:ext cx="496445" cy="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2" y="269980"/>
            <a:ext cx="639236" cy="2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 Subsidence Package</a:t>
            </a:r>
            <a:br>
              <a:rPr lang="en-US" dirty="0" smtClean="0"/>
            </a:br>
            <a:r>
              <a:rPr lang="en-US" dirty="0" smtClean="0"/>
              <a:t>(SSUB)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new subsidence package is under development for MF-OWHM</a:t>
            </a:r>
          </a:p>
          <a:p>
            <a:endParaRPr lang="en-US" sz="2400" dirty="0" smtClean="0"/>
          </a:p>
          <a:p>
            <a:r>
              <a:rPr lang="en-US" dirty="0" smtClean="0"/>
              <a:t>It represents a fusion between the predecessor packages with additional features and enhancements.</a:t>
            </a:r>
          </a:p>
          <a:p>
            <a:endParaRPr lang="en-US" sz="2400" dirty="0"/>
          </a:p>
          <a:p>
            <a:r>
              <a:rPr lang="en-US" dirty="0" smtClean="0"/>
              <a:t>Think of the Nintendo (awesome) versus     Super Nintendo (absolutely amazing)</a:t>
            </a:r>
            <a:endParaRPr lang="en-US" dirty="0"/>
          </a:p>
        </p:txBody>
      </p:sp>
      <p:pic>
        <p:nvPicPr>
          <p:cNvPr id="4" name="Picture 2" descr="C:\Dropbox\AGU\CWEMF 2014\CWEMFLog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7" y="106825"/>
            <a:ext cx="496445" cy="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2" y="269980"/>
            <a:ext cx="639236" cy="2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Subsidence Packages</a:t>
            </a:r>
            <a:endParaRPr lang="en-US" sz="2700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436506"/>
              </p:ext>
            </p:extLst>
          </p:nvPr>
        </p:nvGraphicFramePr>
        <p:xfrm>
          <a:off x="7212847" y="1662376"/>
          <a:ext cx="1321553" cy="382402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schemeClr val="tx2">
                      <a:alpha val="20000"/>
                    </a:schemeClr>
                  </a:outerShdw>
                </a:effectLst>
                <a:tableStyleId>{5C22544A-7EE6-4342-B048-85BDC9FD1C3A}</a:tableStyleId>
              </a:tblPr>
              <a:tblGrid>
                <a:gridCol w="1321553"/>
              </a:tblGrid>
              <a:tr h="488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SSUB</a:t>
                      </a:r>
                      <a:endParaRPr lang="en-US" sz="2000" dirty="0"/>
                    </a:p>
                  </a:txBody>
                  <a:tcPr marL="120547" marR="120547" marT="60272" marB="60272"/>
                </a:tc>
              </a:tr>
              <a:tr h="763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  <a:tr h="522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  <a:tr h="522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  <a:tr h="763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  <a:tr h="763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</a:tbl>
          </a:graphicData>
        </a:graphic>
      </p:graphicFrame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890348"/>
              </p:ext>
            </p:extLst>
          </p:nvPr>
        </p:nvGraphicFramePr>
        <p:xfrm>
          <a:off x="1386404" y="1662376"/>
          <a:ext cx="5826443" cy="382402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schemeClr val="tx2">
                      <a:alpha val="20000"/>
                    </a:schemeClr>
                  </a:outerShdw>
                </a:effectLst>
                <a:tableStyleId>{5C22544A-7EE6-4342-B048-85BDC9FD1C3A}</a:tableStyleId>
              </a:tblPr>
              <a:tblGrid>
                <a:gridCol w="3315045"/>
                <a:gridCol w="904103"/>
                <a:gridCol w="1607295"/>
              </a:tblGrid>
              <a:tr h="488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Simulation Feature</a:t>
                      </a:r>
                      <a:endParaRPr lang="en-US" sz="2000" dirty="0"/>
                    </a:p>
                  </a:txBody>
                  <a:tcPr marL="120547" marR="120547" marT="60272" marB="60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</a:t>
                      </a:r>
                      <a:endParaRPr lang="en-US" sz="2000" dirty="0"/>
                    </a:p>
                  </a:txBody>
                  <a:tcPr marL="120547" marR="120547" marT="60272" marB="602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SUB-WT</a:t>
                      </a:r>
                      <a:endParaRPr lang="en-US" sz="2000" dirty="0"/>
                    </a:p>
                  </a:txBody>
                  <a:tcPr marL="120547" marR="120547" marT="60272" marB="60272"/>
                </a:tc>
              </a:tr>
              <a:tr h="7634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3D regional flow and subsidence</a:t>
                      </a:r>
                      <a:endParaRPr lang="en-US" sz="2000" dirty="0"/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  <a:tr h="5223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Variable geostatic loads</a:t>
                      </a:r>
                      <a:endParaRPr lang="en-US" sz="2000" dirty="0"/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  <a:tr h="5223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Hydrodynamic lag</a:t>
                      </a:r>
                      <a:endParaRPr lang="en-US" sz="2000" dirty="0"/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  <a:tr h="7634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Stress-dependent storage properties</a:t>
                      </a:r>
                      <a:endParaRPr lang="en-US" sz="2000" dirty="0"/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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  <a:tr h="7634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Stress-dependent</a:t>
                      </a:r>
                      <a:r>
                        <a:rPr lang="en-US" sz="2000" baseline="0" dirty="0" smtClean="0"/>
                        <a:t> hydraulic conductivity</a:t>
                      </a:r>
                      <a:endParaRPr lang="en-US" sz="2000" dirty="0"/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0547" marR="120547" marT="60272" marB="60272" anchor="ctr"/>
                </a:tc>
              </a:tr>
            </a:tbl>
          </a:graphicData>
        </a:graphic>
      </p:graphicFrame>
      <p:pic>
        <p:nvPicPr>
          <p:cNvPr id="6" name="Picture 2" descr="C:\Dropbox\AGU\CWEMF 2014\CWEMFLog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64" y="6157252"/>
            <a:ext cx="726845" cy="6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05" y="6282162"/>
            <a:ext cx="935906" cy="3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5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Subsidence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688946"/>
          </a:xfrm>
        </p:spPr>
        <p:txBody>
          <a:bodyPr>
            <a:normAutofit/>
          </a:bodyPr>
          <a:lstStyle/>
          <a:p>
            <a:pPr lvl="5"/>
            <a:endParaRPr lang="en-US" sz="400" dirty="0" smtClean="0"/>
          </a:p>
          <a:p>
            <a:r>
              <a:rPr lang="en-US" dirty="0" smtClean="0"/>
              <a:t>Completely rewritten computer code following Fortran 2003/2008 standard</a:t>
            </a:r>
          </a:p>
          <a:p>
            <a:pPr lvl="1"/>
            <a:r>
              <a:rPr lang="en-US" dirty="0" smtClean="0"/>
              <a:t>Improved vectorization/computational speed</a:t>
            </a:r>
          </a:p>
          <a:p>
            <a:pPr lvl="1"/>
            <a:r>
              <a:rPr lang="en-US" dirty="0" smtClean="0"/>
              <a:t>Better input file design</a:t>
            </a:r>
          </a:p>
          <a:p>
            <a:pPr lvl="6"/>
            <a:endParaRPr lang="en-US" sz="400" dirty="0" smtClean="0"/>
          </a:p>
          <a:p>
            <a:r>
              <a:rPr lang="en-US" dirty="0" smtClean="0"/>
              <a:t>Define 4 types of interbeds</a:t>
            </a:r>
          </a:p>
          <a:p>
            <a:pPr lvl="7"/>
            <a:endParaRPr lang="en-US" sz="800" dirty="0" smtClean="0"/>
          </a:p>
          <a:p>
            <a:pPr marL="685800" lvl="1" indent="-396875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4289425" algn="l"/>
              </a:tabLst>
            </a:pPr>
            <a:r>
              <a:rPr lang="en-US" sz="2300" dirty="0" smtClean="0"/>
              <a:t>Instantaneous Confine	(normal SUB interbed)</a:t>
            </a:r>
          </a:p>
          <a:p>
            <a:pPr marL="685800" lvl="1" indent="-396875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4289425" algn="l"/>
              </a:tabLst>
            </a:pPr>
            <a:r>
              <a:rPr lang="en-US" sz="2300" dirty="0" smtClean="0"/>
              <a:t>Delayed Confine	(delayed SUB </a:t>
            </a:r>
            <a:r>
              <a:rPr lang="en-US" sz="2300" dirty="0"/>
              <a:t>interbed</a:t>
            </a:r>
            <a:r>
              <a:rPr lang="en-US" sz="2300" dirty="0" smtClean="0"/>
              <a:t>)</a:t>
            </a:r>
          </a:p>
          <a:p>
            <a:pPr marL="685800" lvl="1" indent="-396875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4289425" algn="l"/>
              </a:tabLst>
            </a:pPr>
            <a:r>
              <a:rPr lang="en-US" sz="2300" dirty="0" smtClean="0"/>
              <a:t>Instantaneous Stress	(normal SUB-WT interbed)</a:t>
            </a:r>
          </a:p>
          <a:p>
            <a:pPr marL="685800" lvl="1" indent="-396875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4289425" algn="l"/>
              </a:tabLst>
            </a:pPr>
            <a:r>
              <a:rPr lang="en-US" sz="2300" dirty="0" smtClean="0"/>
              <a:t>Delayed Stress	(new, delayed </a:t>
            </a:r>
            <a:r>
              <a:rPr lang="en-US" sz="2300" dirty="0"/>
              <a:t>SUB-WT </a:t>
            </a:r>
            <a:r>
              <a:rPr lang="en-US" sz="2300" dirty="0" smtClean="0"/>
              <a:t>interbed)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34" y="838200"/>
            <a:ext cx="5848681" cy="592296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949" y="5029200"/>
            <a:ext cx="217635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Dropbox\AGU\CWEMF 2014\CWEMFLogo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832" y="6214029"/>
            <a:ext cx="660768" cy="5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327583"/>
            <a:ext cx="850824" cy="3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New Features In Subsidence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Subsidence Drive Deformation Dependent Flow.</a:t>
            </a:r>
            <a:endParaRPr lang="en-US" sz="3200" dirty="0"/>
          </a:p>
          <a:p>
            <a:endParaRPr lang="en-US" sz="1100" dirty="0"/>
          </a:p>
          <a:p>
            <a:pPr lvl="1"/>
            <a:r>
              <a:rPr lang="en-US" sz="3200" dirty="0" smtClean="0"/>
              <a:t>Deforms </a:t>
            </a:r>
            <a:r>
              <a:rPr lang="en-US" sz="3200" dirty="0"/>
              <a:t>the </a:t>
            </a:r>
            <a:r>
              <a:rPr lang="en-US" sz="3200" dirty="0" err="1" smtClean="0"/>
              <a:t>Interbed</a:t>
            </a:r>
            <a:r>
              <a:rPr lang="en-US" sz="3200" dirty="0" smtClean="0"/>
              <a:t> Thickness</a:t>
            </a:r>
          </a:p>
          <a:p>
            <a:pPr lvl="3"/>
            <a:r>
              <a:rPr lang="en-US" sz="2400" b="1" dirty="0" smtClean="0"/>
              <a:t>Effects: Skeletal Storage Coefficient</a:t>
            </a:r>
          </a:p>
          <a:p>
            <a:endParaRPr lang="en-US" sz="1200" dirty="0" smtClean="0"/>
          </a:p>
          <a:p>
            <a:pPr lvl="1"/>
            <a:r>
              <a:rPr lang="en-US" sz="3200" dirty="0" smtClean="0"/>
              <a:t>Deforms the model grid itself.</a:t>
            </a:r>
            <a:endParaRPr lang="en-US" sz="2800" dirty="0" smtClean="0"/>
          </a:p>
          <a:p>
            <a:pPr lvl="3"/>
            <a:r>
              <a:rPr lang="en-US" sz="2400" b="1" dirty="0" smtClean="0"/>
              <a:t>Effects: Conductance and Storage Coefficient.</a:t>
            </a:r>
          </a:p>
          <a:p>
            <a:endParaRPr lang="en-US" sz="1000" dirty="0" smtClean="0"/>
          </a:p>
          <a:p>
            <a:r>
              <a:rPr lang="en-US" dirty="0" smtClean="0"/>
              <a:t>Delay interbeds will have a stress dependent vertical hydraulic  conductivity option</a:t>
            </a:r>
          </a:p>
        </p:txBody>
      </p:sp>
      <p:pic>
        <p:nvPicPr>
          <p:cNvPr id="4" name="Picture 2" descr="C:\Dropbox\AGU\CWEMF 2014\CWEMFLog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57252"/>
            <a:ext cx="726845" cy="6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2162"/>
            <a:ext cx="935906" cy="3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422489" y="1196975"/>
            <a:ext cx="408039" cy="1968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itchFamily="-6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60984" y="1935641"/>
            <a:ext cx="457200" cy="1968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itchFamily="-65" charset="0"/>
            </a:endParaRPr>
          </a:p>
        </p:txBody>
      </p:sp>
      <p:pic>
        <p:nvPicPr>
          <p:cNvPr id="64514" name="Picture 2" descr="C:\Users\seboyce\Desktop\Images\SubLInk_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7" y="572589"/>
            <a:ext cx="877621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8099" y="1280189"/>
            <a:ext cx="3250473" cy="541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40398" y="1280189"/>
            <a:ext cx="3250473" cy="541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58973" y="1271919"/>
            <a:ext cx="2436171" cy="541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789" y="1763158"/>
            <a:ext cx="2121195" cy="541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568900">
            <a:off x="3184084" y="2276054"/>
            <a:ext cx="4784218" cy="1951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30819" y="1605516"/>
            <a:ext cx="839972" cy="9569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27076" y="3048000"/>
            <a:ext cx="1287854" cy="1311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Dropbox\AGU\CWEMF 2014\CWEMFLogo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7" y="6367132"/>
            <a:ext cx="496445" cy="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2" y="6530287"/>
            <a:ext cx="639236" cy="2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27" y="1287202"/>
            <a:ext cx="8776218" cy="496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1905000"/>
            <a:ext cx="839972" cy="9569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857" y="3108251"/>
            <a:ext cx="1287854" cy="13113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2057399"/>
            <a:ext cx="1828800" cy="9569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C:\Dropbox\AGU\CWEMF 2014\CWEMFLogo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7" y="6367132"/>
            <a:ext cx="496445" cy="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2" y="6530287"/>
            <a:ext cx="639236" cy="2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MODFLOW And Its Children</a:t>
            </a:r>
            <a:endParaRPr lang="en-US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</a:rPr>
              <a:t>The MODFLOW-2005 (MF) family of hydrologic simulators has diverged into multiple versions designed for specific </a:t>
            </a: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needs.</a:t>
            </a:r>
          </a:p>
          <a:p>
            <a:pPr>
              <a:spcAft>
                <a:spcPts val="1800"/>
              </a:spcAft>
            </a:pP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This divergence, while creating more options, also created more limitations. </a:t>
            </a:r>
          </a:p>
          <a:p>
            <a:pPr lvl="1">
              <a:spcAft>
                <a:spcPts val="1800"/>
              </a:spcAft>
            </a:pP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With the selection of one version meant that the features of another were not available.</a:t>
            </a:r>
          </a:p>
        </p:txBody>
      </p:sp>
      <p:pic>
        <p:nvPicPr>
          <p:cNvPr id="4" name="Picture 2" descr="C:\Dropbox\AGU\CWEMF 2014\CWEMF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00" y="5797296"/>
            <a:ext cx="10641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" y="5980176"/>
            <a:ext cx="137026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New Features In Subsidence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Changing </a:t>
            </a:r>
            <a:r>
              <a:rPr lang="en-US" dirty="0"/>
              <a:t>in time option for the above model Geostatic Load (Total Stress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Input will accept porosity as a surrogate to the void ratio</a:t>
            </a:r>
          </a:p>
          <a:p>
            <a:r>
              <a:rPr lang="en-US" dirty="0"/>
              <a:t>Optional user-specified deformation from below model grid</a:t>
            </a:r>
          </a:p>
          <a:p>
            <a:r>
              <a:rPr lang="en-US" dirty="0"/>
              <a:t>Interbed and confining layers have separate budgets (files and blocks in List file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Gravity observations</a:t>
            </a:r>
          </a:p>
          <a:p>
            <a:pPr lvl="1"/>
            <a:r>
              <a:rPr lang="en-US" dirty="0" smtClean="0"/>
              <a:t>Calculate gravity change as a result of compaction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1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Titel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09599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Characterization of karst </a:t>
            </a:r>
            <a:r>
              <a:rPr lang="en-US" dirty="0" smtClean="0"/>
              <a:t>systems</a:t>
            </a:r>
            <a:br>
              <a:rPr lang="en-US" dirty="0" smtClean="0"/>
            </a:br>
            <a:r>
              <a:rPr lang="en-US" dirty="0" smtClean="0"/>
              <a:t>(CFPv3)</a:t>
            </a:r>
            <a:endParaRPr lang="en-US" dirty="0"/>
          </a:p>
        </p:txBody>
      </p:sp>
      <p:pic>
        <p:nvPicPr>
          <p:cNvPr id="10" name="Picture 34" descr="D:\Eigene Dateien\bilder\Vortrag\Dissertation_2008\mit_Zitat\Konzeptbild1_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981200"/>
            <a:ext cx="5519432" cy="341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39225" y="1519981"/>
            <a:ext cx="35638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+mn-lt"/>
              </a:rPr>
              <a:t>strong heterogeneity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+mn-lt"/>
              </a:rPr>
              <a:t>anisotropy</a:t>
            </a:r>
            <a:endParaRPr lang="en-US" sz="1400" b="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0" dirty="0" smtClean="0">
                <a:latin typeface="+mn-lt"/>
              </a:rPr>
              <a:t>highly variable, non-linear flow</a:t>
            </a:r>
          </a:p>
        </p:txBody>
      </p:sp>
      <p:sp>
        <p:nvSpPr>
          <p:cNvPr id="7" name="Freihandform 6"/>
          <p:cNvSpPr/>
          <p:nvPr/>
        </p:nvSpPr>
        <p:spPr bwMode="auto">
          <a:xfrm>
            <a:off x="3838468" y="3061320"/>
            <a:ext cx="1349896" cy="875719"/>
          </a:xfrm>
          <a:custGeom>
            <a:avLst/>
            <a:gdLst>
              <a:gd name="connsiteX0" fmla="*/ 0 w 1328998"/>
              <a:gd name="connsiteY0" fmla="*/ 500332 h 841075"/>
              <a:gd name="connsiteX1" fmla="*/ 21566 w 1328998"/>
              <a:gd name="connsiteY1" fmla="*/ 508958 h 841075"/>
              <a:gd name="connsiteX2" fmla="*/ 38819 w 1328998"/>
              <a:gd name="connsiteY2" fmla="*/ 526211 h 841075"/>
              <a:gd name="connsiteX3" fmla="*/ 47445 w 1328998"/>
              <a:gd name="connsiteY3" fmla="*/ 534838 h 841075"/>
              <a:gd name="connsiteX4" fmla="*/ 60385 w 1328998"/>
              <a:gd name="connsiteY4" fmla="*/ 539151 h 841075"/>
              <a:gd name="connsiteX5" fmla="*/ 69011 w 1328998"/>
              <a:gd name="connsiteY5" fmla="*/ 552090 h 841075"/>
              <a:gd name="connsiteX6" fmla="*/ 94891 w 1328998"/>
              <a:gd name="connsiteY6" fmla="*/ 560717 h 841075"/>
              <a:gd name="connsiteX7" fmla="*/ 133709 w 1328998"/>
              <a:gd name="connsiteY7" fmla="*/ 573657 h 841075"/>
              <a:gd name="connsiteX8" fmla="*/ 146649 w 1328998"/>
              <a:gd name="connsiteY8" fmla="*/ 577970 h 841075"/>
              <a:gd name="connsiteX9" fmla="*/ 159589 w 1328998"/>
              <a:gd name="connsiteY9" fmla="*/ 586596 h 841075"/>
              <a:gd name="connsiteX10" fmla="*/ 189781 w 1328998"/>
              <a:gd name="connsiteY10" fmla="*/ 612475 h 841075"/>
              <a:gd name="connsiteX11" fmla="*/ 198408 w 1328998"/>
              <a:gd name="connsiteY11" fmla="*/ 625415 h 841075"/>
              <a:gd name="connsiteX12" fmla="*/ 245853 w 1328998"/>
              <a:gd name="connsiteY12" fmla="*/ 664234 h 841075"/>
              <a:gd name="connsiteX13" fmla="*/ 258792 w 1328998"/>
              <a:gd name="connsiteY13" fmla="*/ 668547 h 841075"/>
              <a:gd name="connsiteX14" fmla="*/ 271732 w 1328998"/>
              <a:gd name="connsiteY14" fmla="*/ 677173 h 841075"/>
              <a:gd name="connsiteX15" fmla="*/ 280358 w 1328998"/>
              <a:gd name="connsiteY15" fmla="*/ 685800 h 841075"/>
              <a:gd name="connsiteX16" fmla="*/ 293298 w 1328998"/>
              <a:gd name="connsiteY16" fmla="*/ 690113 h 841075"/>
              <a:gd name="connsiteX17" fmla="*/ 310551 w 1328998"/>
              <a:gd name="connsiteY17" fmla="*/ 711679 h 841075"/>
              <a:gd name="connsiteX18" fmla="*/ 327804 w 1328998"/>
              <a:gd name="connsiteY18" fmla="*/ 728932 h 841075"/>
              <a:gd name="connsiteX19" fmla="*/ 353683 w 1328998"/>
              <a:gd name="connsiteY19" fmla="*/ 780690 h 841075"/>
              <a:gd name="connsiteX20" fmla="*/ 370936 w 1328998"/>
              <a:gd name="connsiteY20" fmla="*/ 797943 h 841075"/>
              <a:gd name="connsiteX21" fmla="*/ 388189 w 1328998"/>
              <a:gd name="connsiteY21" fmla="*/ 819509 h 841075"/>
              <a:gd name="connsiteX22" fmla="*/ 396815 w 1328998"/>
              <a:gd name="connsiteY22" fmla="*/ 828136 h 841075"/>
              <a:gd name="connsiteX23" fmla="*/ 422694 w 1328998"/>
              <a:gd name="connsiteY23" fmla="*/ 836762 h 841075"/>
              <a:gd name="connsiteX24" fmla="*/ 435634 w 1328998"/>
              <a:gd name="connsiteY24" fmla="*/ 841075 h 841075"/>
              <a:gd name="connsiteX25" fmla="*/ 474453 w 1328998"/>
              <a:gd name="connsiteY25" fmla="*/ 836762 h 841075"/>
              <a:gd name="connsiteX26" fmla="*/ 500332 w 1328998"/>
              <a:gd name="connsiteY26" fmla="*/ 828136 h 841075"/>
              <a:gd name="connsiteX27" fmla="*/ 508958 w 1328998"/>
              <a:gd name="connsiteY27" fmla="*/ 819509 h 841075"/>
              <a:gd name="connsiteX28" fmla="*/ 534838 w 1328998"/>
              <a:gd name="connsiteY28" fmla="*/ 810883 h 841075"/>
              <a:gd name="connsiteX29" fmla="*/ 573657 w 1328998"/>
              <a:gd name="connsiteY29" fmla="*/ 789317 h 841075"/>
              <a:gd name="connsiteX30" fmla="*/ 582283 w 1328998"/>
              <a:gd name="connsiteY30" fmla="*/ 780690 h 841075"/>
              <a:gd name="connsiteX31" fmla="*/ 595223 w 1328998"/>
              <a:gd name="connsiteY31" fmla="*/ 776377 h 841075"/>
              <a:gd name="connsiteX32" fmla="*/ 603849 w 1328998"/>
              <a:gd name="connsiteY32" fmla="*/ 763438 h 841075"/>
              <a:gd name="connsiteX33" fmla="*/ 621102 w 1328998"/>
              <a:gd name="connsiteY33" fmla="*/ 746185 h 841075"/>
              <a:gd name="connsiteX34" fmla="*/ 651294 w 1328998"/>
              <a:gd name="connsiteY34" fmla="*/ 715992 h 841075"/>
              <a:gd name="connsiteX35" fmla="*/ 659921 w 1328998"/>
              <a:gd name="connsiteY35" fmla="*/ 707366 h 841075"/>
              <a:gd name="connsiteX36" fmla="*/ 668547 w 1328998"/>
              <a:gd name="connsiteY36" fmla="*/ 694426 h 841075"/>
              <a:gd name="connsiteX37" fmla="*/ 681487 w 1328998"/>
              <a:gd name="connsiteY37" fmla="*/ 690113 h 841075"/>
              <a:gd name="connsiteX38" fmla="*/ 711679 w 1328998"/>
              <a:gd name="connsiteY38" fmla="*/ 677173 h 841075"/>
              <a:gd name="connsiteX39" fmla="*/ 720306 w 1328998"/>
              <a:gd name="connsiteY39" fmla="*/ 668547 h 841075"/>
              <a:gd name="connsiteX40" fmla="*/ 746185 w 1328998"/>
              <a:gd name="connsiteY40" fmla="*/ 659921 h 841075"/>
              <a:gd name="connsiteX41" fmla="*/ 759125 w 1328998"/>
              <a:gd name="connsiteY41" fmla="*/ 655607 h 841075"/>
              <a:gd name="connsiteX42" fmla="*/ 789317 w 1328998"/>
              <a:gd name="connsiteY42" fmla="*/ 642668 h 841075"/>
              <a:gd name="connsiteX43" fmla="*/ 823823 w 1328998"/>
              <a:gd name="connsiteY43" fmla="*/ 625415 h 841075"/>
              <a:gd name="connsiteX44" fmla="*/ 836762 w 1328998"/>
              <a:gd name="connsiteY44" fmla="*/ 621102 h 841075"/>
              <a:gd name="connsiteX45" fmla="*/ 849702 w 1328998"/>
              <a:gd name="connsiteY45" fmla="*/ 616789 h 841075"/>
              <a:gd name="connsiteX46" fmla="*/ 879894 w 1328998"/>
              <a:gd name="connsiteY46" fmla="*/ 603849 h 841075"/>
              <a:gd name="connsiteX47" fmla="*/ 892834 w 1328998"/>
              <a:gd name="connsiteY47" fmla="*/ 595223 h 841075"/>
              <a:gd name="connsiteX48" fmla="*/ 918713 w 1328998"/>
              <a:gd name="connsiteY48" fmla="*/ 586596 h 841075"/>
              <a:gd name="connsiteX49" fmla="*/ 931653 w 1328998"/>
              <a:gd name="connsiteY49" fmla="*/ 582283 h 841075"/>
              <a:gd name="connsiteX50" fmla="*/ 944592 w 1328998"/>
              <a:gd name="connsiteY50" fmla="*/ 577970 h 841075"/>
              <a:gd name="connsiteX51" fmla="*/ 983411 w 1328998"/>
              <a:gd name="connsiteY51" fmla="*/ 560717 h 841075"/>
              <a:gd name="connsiteX52" fmla="*/ 1009291 w 1328998"/>
              <a:gd name="connsiteY52" fmla="*/ 552090 h 841075"/>
              <a:gd name="connsiteX53" fmla="*/ 1048109 w 1328998"/>
              <a:gd name="connsiteY53" fmla="*/ 534838 h 841075"/>
              <a:gd name="connsiteX54" fmla="*/ 1061049 w 1328998"/>
              <a:gd name="connsiteY54" fmla="*/ 530524 h 841075"/>
              <a:gd name="connsiteX55" fmla="*/ 1091242 w 1328998"/>
              <a:gd name="connsiteY55" fmla="*/ 517585 h 841075"/>
              <a:gd name="connsiteX56" fmla="*/ 1104181 w 1328998"/>
              <a:gd name="connsiteY56" fmla="*/ 508958 h 841075"/>
              <a:gd name="connsiteX57" fmla="*/ 1130060 w 1328998"/>
              <a:gd name="connsiteY57" fmla="*/ 500332 h 841075"/>
              <a:gd name="connsiteX58" fmla="*/ 1155940 w 1328998"/>
              <a:gd name="connsiteY58" fmla="*/ 487392 h 841075"/>
              <a:gd name="connsiteX59" fmla="*/ 1177506 w 1328998"/>
              <a:gd name="connsiteY59" fmla="*/ 470140 h 841075"/>
              <a:gd name="connsiteX60" fmla="*/ 1203385 w 1328998"/>
              <a:gd name="connsiteY60" fmla="*/ 452887 h 841075"/>
              <a:gd name="connsiteX61" fmla="*/ 1237891 w 1328998"/>
              <a:gd name="connsiteY61" fmla="*/ 427007 h 841075"/>
              <a:gd name="connsiteX62" fmla="*/ 1250830 w 1328998"/>
              <a:gd name="connsiteY62" fmla="*/ 418381 h 841075"/>
              <a:gd name="connsiteX63" fmla="*/ 1289649 w 1328998"/>
              <a:gd name="connsiteY63" fmla="*/ 405441 h 841075"/>
              <a:gd name="connsiteX64" fmla="*/ 1302589 w 1328998"/>
              <a:gd name="connsiteY64" fmla="*/ 401128 h 841075"/>
              <a:gd name="connsiteX65" fmla="*/ 1315528 w 1328998"/>
              <a:gd name="connsiteY65" fmla="*/ 396815 h 841075"/>
              <a:gd name="connsiteX66" fmla="*/ 1328468 w 1328998"/>
              <a:gd name="connsiteY66" fmla="*/ 375249 h 841075"/>
              <a:gd name="connsiteX67" fmla="*/ 1315528 w 1328998"/>
              <a:gd name="connsiteY67" fmla="*/ 366623 h 841075"/>
              <a:gd name="connsiteX68" fmla="*/ 1298275 w 1328998"/>
              <a:gd name="connsiteY68" fmla="*/ 349370 h 841075"/>
              <a:gd name="connsiteX69" fmla="*/ 1272396 w 1328998"/>
              <a:gd name="connsiteY69" fmla="*/ 340743 h 841075"/>
              <a:gd name="connsiteX70" fmla="*/ 1246517 w 1328998"/>
              <a:gd name="connsiteY70" fmla="*/ 327804 h 841075"/>
              <a:gd name="connsiteX71" fmla="*/ 1237891 w 1328998"/>
              <a:gd name="connsiteY71" fmla="*/ 319177 h 841075"/>
              <a:gd name="connsiteX72" fmla="*/ 1224951 w 1328998"/>
              <a:gd name="connsiteY72" fmla="*/ 314864 h 841075"/>
              <a:gd name="connsiteX73" fmla="*/ 1203385 w 1328998"/>
              <a:gd name="connsiteY73" fmla="*/ 297611 h 841075"/>
              <a:gd name="connsiteX74" fmla="*/ 1168879 w 1328998"/>
              <a:gd name="connsiteY74" fmla="*/ 271732 h 841075"/>
              <a:gd name="connsiteX75" fmla="*/ 1155940 w 1328998"/>
              <a:gd name="connsiteY75" fmla="*/ 263106 h 841075"/>
              <a:gd name="connsiteX76" fmla="*/ 1147313 w 1328998"/>
              <a:gd name="connsiteY76" fmla="*/ 254479 h 841075"/>
              <a:gd name="connsiteX77" fmla="*/ 1121434 w 1328998"/>
              <a:gd name="connsiteY77" fmla="*/ 245853 h 841075"/>
              <a:gd name="connsiteX78" fmla="*/ 1082615 w 1328998"/>
              <a:gd name="connsiteY78" fmla="*/ 228600 h 841075"/>
              <a:gd name="connsiteX79" fmla="*/ 1069675 w 1328998"/>
              <a:gd name="connsiteY79" fmla="*/ 224287 h 841075"/>
              <a:gd name="connsiteX80" fmla="*/ 1056736 w 1328998"/>
              <a:gd name="connsiteY80" fmla="*/ 219973 h 841075"/>
              <a:gd name="connsiteX81" fmla="*/ 1035170 w 1328998"/>
              <a:gd name="connsiteY81" fmla="*/ 207034 h 841075"/>
              <a:gd name="connsiteX82" fmla="*/ 1026543 w 1328998"/>
              <a:gd name="connsiteY82" fmla="*/ 198407 h 841075"/>
              <a:gd name="connsiteX83" fmla="*/ 1013604 w 1328998"/>
              <a:gd name="connsiteY83" fmla="*/ 194094 h 841075"/>
              <a:gd name="connsiteX84" fmla="*/ 987725 w 1328998"/>
              <a:gd name="connsiteY84" fmla="*/ 181155 h 841075"/>
              <a:gd name="connsiteX85" fmla="*/ 966158 w 1328998"/>
              <a:gd name="connsiteY85" fmla="*/ 168215 h 841075"/>
              <a:gd name="connsiteX86" fmla="*/ 953219 w 1328998"/>
              <a:gd name="connsiteY86" fmla="*/ 159589 h 841075"/>
              <a:gd name="connsiteX87" fmla="*/ 944592 w 1328998"/>
              <a:gd name="connsiteY87" fmla="*/ 150962 h 841075"/>
              <a:gd name="connsiteX88" fmla="*/ 931653 w 1328998"/>
              <a:gd name="connsiteY88" fmla="*/ 146649 h 841075"/>
              <a:gd name="connsiteX89" fmla="*/ 901460 w 1328998"/>
              <a:gd name="connsiteY89" fmla="*/ 125083 h 841075"/>
              <a:gd name="connsiteX90" fmla="*/ 879894 w 1328998"/>
              <a:gd name="connsiteY90" fmla="*/ 103517 h 841075"/>
              <a:gd name="connsiteX91" fmla="*/ 858328 w 1328998"/>
              <a:gd name="connsiteY91" fmla="*/ 81951 h 841075"/>
              <a:gd name="connsiteX92" fmla="*/ 849702 w 1328998"/>
              <a:gd name="connsiteY92" fmla="*/ 73324 h 841075"/>
              <a:gd name="connsiteX93" fmla="*/ 836762 w 1328998"/>
              <a:gd name="connsiteY93" fmla="*/ 69011 h 841075"/>
              <a:gd name="connsiteX94" fmla="*/ 802257 w 1328998"/>
              <a:gd name="connsiteY94" fmla="*/ 47445 h 841075"/>
              <a:gd name="connsiteX95" fmla="*/ 789317 w 1328998"/>
              <a:gd name="connsiteY95" fmla="*/ 43132 h 841075"/>
              <a:gd name="connsiteX96" fmla="*/ 776377 w 1328998"/>
              <a:gd name="connsiteY96" fmla="*/ 38819 h 841075"/>
              <a:gd name="connsiteX97" fmla="*/ 737558 w 1328998"/>
              <a:gd name="connsiteY97" fmla="*/ 21566 h 841075"/>
              <a:gd name="connsiteX98" fmla="*/ 724619 w 1328998"/>
              <a:gd name="connsiteY98" fmla="*/ 17253 h 841075"/>
              <a:gd name="connsiteX99" fmla="*/ 715992 w 1328998"/>
              <a:gd name="connsiteY99" fmla="*/ 8626 h 841075"/>
              <a:gd name="connsiteX100" fmla="*/ 694426 w 1328998"/>
              <a:gd name="connsiteY100" fmla="*/ 4313 h 841075"/>
              <a:gd name="connsiteX101" fmla="*/ 677174 w 1328998"/>
              <a:gd name="connsiteY101" fmla="*/ 0 h 841075"/>
              <a:gd name="connsiteX102" fmla="*/ 651294 w 1328998"/>
              <a:gd name="connsiteY102" fmla="*/ 25879 h 841075"/>
              <a:gd name="connsiteX103" fmla="*/ 642668 w 1328998"/>
              <a:gd name="connsiteY103" fmla="*/ 34506 h 841075"/>
              <a:gd name="connsiteX104" fmla="*/ 634042 w 1328998"/>
              <a:gd name="connsiteY104" fmla="*/ 47445 h 841075"/>
              <a:gd name="connsiteX105" fmla="*/ 621102 w 1328998"/>
              <a:gd name="connsiteY105" fmla="*/ 51758 h 841075"/>
              <a:gd name="connsiteX106" fmla="*/ 612475 w 1328998"/>
              <a:gd name="connsiteY106" fmla="*/ 60385 h 841075"/>
              <a:gd name="connsiteX107" fmla="*/ 586596 w 1328998"/>
              <a:gd name="connsiteY107" fmla="*/ 69011 h 841075"/>
              <a:gd name="connsiteX108" fmla="*/ 573657 w 1328998"/>
              <a:gd name="connsiteY108" fmla="*/ 73324 h 841075"/>
              <a:gd name="connsiteX109" fmla="*/ 547777 w 1328998"/>
              <a:gd name="connsiteY109" fmla="*/ 77638 h 841075"/>
              <a:gd name="connsiteX110" fmla="*/ 521898 w 1328998"/>
              <a:gd name="connsiteY110" fmla="*/ 86264 h 841075"/>
              <a:gd name="connsiteX111" fmla="*/ 508958 w 1328998"/>
              <a:gd name="connsiteY111" fmla="*/ 90577 h 841075"/>
              <a:gd name="connsiteX112" fmla="*/ 487392 w 1328998"/>
              <a:gd name="connsiteY112" fmla="*/ 103517 h 841075"/>
              <a:gd name="connsiteX113" fmla="*/ 465826 w 1328998"/>
              <a:gd name="connsiteY113" fmla="*/ 120770 h 841075"/>
              <a:gd name="connsiteX114" fmla="*/ 444260 w 1328998"/>
              <a:gd name="connsiteY114" fmla="*/ 138023 h 841075"/>
              <a:gd name="connsiteX115" fmla="*/ 439947 w 1328998"/>
              <a:gd name="connsiteY115" fmla="*/ 150962 h 841075"/>
              <a:gd name="connsiteX116" fmla="*/ 414068 w 1328998"/>
              <a:gd name="connsiteY116" fmla="*/ 185468 h 841075"/>
              <a:gd name="connsiteX117" fmla="*/ 401128 w 1328998"/>
              <a:gd name="connsiteY117" fmla="*/ 194094 h 841075"/>
              <a:gd name="connsiteX118" fmla="*/ 383875 w 1328998"/>
              <a:gd name="connsiteY118" fmla="*/ 211347 h 841075"/>
              <a:gd name="connsiteX119" fmla="*/ 357996 w 1328998"/>
              <a:gd name="connsiteY119" fmla="*/ 228600 h 841075"/>
              <a:gd name="connsiteX120" fmla="*/ 345057 w 1328998"/>
              <a:gd name="connsiteY120" fmla="*/ 237226 h 841075"/>
              <a:gd name="connsiteX121" fmla="*/ 323491 w 1328998"/>
              <a:gd name="connsiteY121" fmla="*/ 254479 h 841075"/>
              <a:gd name="connsiteX122" fmla="*/ 301925 w 1328998"/>
              <a:gd name="connsiteY122" fmla="*/ 276045 h 841075"/>
              <a:gd name="connsiteX123" fmla="*/ 293298 w 1328998"/>
              <a:gd name="connsiteY123" fmla="*/ 284672 h 841075"/>
              <a:gd name="connsiteX124" fmla="*/ 280358 w 1328998"/>
              <a:gd name="connsiteY124" fmla="*/ 293298 h 841075"/>
              <a:gd name="connsiteX125" fmla="*/ 258792 w 1328998"/>
              <a:gd name="connsiteY125" fmla="*/ 314864 h 841075"/>
              <a:gd name="connsiteX126" fmla="*/ 245853 w 1328998"/>
              <a:gd name="connsiteY126" fmla="*/ 323490 h 841075"/>
              <a:gd name="connsiteX127" fmla="*/ 237226 w 1328998"/>
              <a:gd name="connsiteY127" fmla="*/ 332117 h 841075"/>
              <a:gd name="connsiteX128" fmla="*/ 211347 w 1328998"/>
              <a:gd name="connsiteY128" fmla="*/ 349370 h 841075"/>
              <a:gd name="connsiteX129" fmla="*/ 198408 w 1328998"/>
              <a:gd name="connsiteY129" fmla="*/ 357996 h 841075"/>
              <a:gd name="connsiteX130" fmla="*/ 176842 w 1328998"/>
              <a:gd name="connsiteY130" fmla="*/ 375249 h 841075"/>
              <a:gd name="connsiteX131" fmla="*/ 168215 w 1328998"/>
              <a:gd name="connsiteY131" fmla="*/ 383875 h 841075"/>
              <a:gd name="connsiteX132" fmla="*/ 155275 w 1328998"/>
              <a:gd name="connsiteY132" fmla="*/ 388189 h 841075"/>
              <a:gd name="connsiteX133" fmla="*/ 116457 w 1328998"/>
              <a:gd name="connsiteY133" fmla="*/ 409755 h 841075"/>
              <a:gd name="connsiteX134" fmla="*/ 107830 w 1328998"/>
              <a:gd name="connsiteY134" fmla="*/ 418381 h 841075"/>
              <a:gd name="connsiteX135" fmla="*/ 81951 w 1328998"/>
              <a:gd name="connsiteY135" fmla="*/ 427007 h 841075"/>
              <a:gd name="connsiteX136" fmla="*/ 69011 w 1328998"/>
              <a:gd name="connsiteY136" fmla="*/ 431321 h 841075"/>
              <a:gd name="connsiteX137" fmla="*/ 43132 w 1328998"/>
              <a:gd name="connsiteY137" fmla="*/ 444260 h 841075"/>
              <a:gd name="connsiteX138" fmla="*/ 17253 w 1328998"/>
              <a:gd name="connsiteY138" fmla="*/ 461513 h 841075"/>
              <a:gd name="connsiteX139" fmla="*/ 0 w 1328998"/>
              <a:gd name="connsiteY139" fmla="*/ 500332 h 8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28998" h="841075">
                <a:moveTo>
                  <a:pt x="0" y="500332"/>
                </a:moveTo>
                <a:cubicBezTo>
                  <a:pt x="7189" y="503207"/>
                  <a:pt x="15124" y="504663"/>
                  <a:pt x="21566" y="508958"/>
                </a:cubicBezTo>
                <a:cubicBezTo>
                  <a:pt x="28333" y="513469"/>
                  <a:pt x="33068" y="520460"/>
                  <a:pt x="38819" y="526211"/>
                </a:cubicBezTo>
                <a:cubicBezTo>
                  <a:pt x="41694" y="529087"/>
                  <a:pt x="43587" y="533552"/>
                  <a:pt x="47445" y="534838"/>
                </a:cubicBezTo>
                <a:lnTo>
                  <a:pt x="60385" y="539151"/>
                </a:lnTo>
                <a:cubicBezTo>
                  <a:pt x="63260" y="543464"/>
                  <a:pt x="64615" y="549343"/>
                  <a:pt x="69011" y="552090"/>
                </a:cubicBezTo>
                <a:cubicBezTo>
                  <a:pt x="76722" y="556909"/>
                  <a:pt x="86264" y="557841"/>
                  <a:pt x="94891" y="560717"/>
                </a:cubicBezTo>
                <a:lnTo>
                  <a:pt x="133709" y="573657"/>
                </a:lnTo>
                <a:cubicBezTo>
                  <a:pt x="138022" y="575095"/>
                  <a:pt x="142866" y="575448"/>
                  <a:pt x="146649" y="577970"/>
                </a:cubicBezTo>
                <a:cubicBezTo>
                  <a:pt x="150962" y="580845"/>
                  <a:pt x="155653" y="583222"/>
                  <a:pt x="159589" y="586596"/>
                </a:cubicBezTo>
                <a:cubicBezTo>
                  <a:pt x="196201" y="617977"/>
                  <a:pt x="160073" y="592670"/>
                  <a:pt x="189781" y="612475"/>
                </a:cubicBezTo>
                <a:cubicBezTo>
                  <a:pt x="192657" y="616788"/>
                  <a:pt x="194994" y="621514"/>
                  <a:pt x="198408" y="625415"/>
                </a:cubicBezTo>
                <a:cubicBezTo>
                  <a:pt x="208341" y="636766"/>
                  <a:pt x="230855" y="659235"/>
                  <a:pt x="245853" y="664234"/>
                </a:cubicBezTo>
                <a:cubicBezTo>
                  <a:pt x="250166" y="665672"/>
                  <a:pt x="254726" y="666514"/>
                  <a:pt x="258792" y="668547"/>
                </a:cubicBezTo>
                <a:cubicBezTo>
                  <a:pt x="263429" y="670865"/>
                  <a:pt x="267684" y="673935"/>
                  <a:pt x="271732" y="677173"/>
                </a:cubicBezTo>
                <a:cubicBezTo>
                  <a:pt x="274907" y="679713"/>
                  <a:pt x="276871" y="683708"/>
                  <a:pt x="280358" y="685800"/>
                </a:cubicBezTo>
                <a:cubicBezTo>
                  <a:pt x="284257" y="688139"/>
                  <a:pt x="288985" y="688675"/>
                  <a:pt x="293298" y="690113"/>
                </a:cubicBezTo>
                <a:cubicBezTo>
                  <a:pt x="322666" y="719481"/>
                  <a:pt x="277904" y="673591"/>
                  <a:pt x="310551" y="711679"/>
                </a:cubicBezTo>
                <a:cubicBezTo>
                  <a:pt x="315844" y="717854"/>
                  <a:pt x="327804" y="728932"/>
                  <a:pt x="327804" y="728932"/>
                </a:cubicBezTo>
                <a:cubicBezTo>
                  <a:pt x="334820" y="749981"/>
                  <a:pt x="336960" y="763967"/>
                  <a:pt x="353683" y="780690"/>
                </a:cubicBezTo>
                <a:lnTo>
                  <a:pt x="370936" y="797943"/>
                </a:lnTo>
                <a:cubicBezTo>
                  <a:pt x="377777" y="818469"/>
                  <a:pt x="370452" y="805319"/>
                  <a:pt x="388189" y="819509"/>
                </a:cubicBezTo>
                <a:cubicBezTo>
                  <a:pt x="391364" y="822049"/>
                  <a:pt x="393178" y="826317"/>
                  <a:pt x="396815" y="828136"/>
                </a:cubicBezTo>
                <a:cubicBezTo>
                  <a:pt x="404948" y="832203"/>
                  <a:pt x="414068" y="833887"/>
                  <a:pt x="422694" y="836762"/>
                </a:cubicBezTo>
                <a:lnTo>
                  <a:pt x="435634" y="841075"/>
                </a:lnTo>
                <a:cubicBezTo>
                  <a:pt x="448574" y="839637"/>
                  <a:pt x="461687" y="839315"/>
                  <a:pt x="474453" y="836762"/>
                </a:cubicBezTo>
                <a:cubicBezTo>
                  <a:pt x="483369" y="834979"/>
                  <a:pt x="500332" y="828136"/>
                  <a:pt x="500332" y="828136"/>
                </a:cubicBezTo>
                <a:cubicBezTo>
                  <a:pt x="503207" y="825260"/>
                  <a:pt x="505321" y="821328"/>
                  <a:pt x="508958" y="819509"/>
                </a:cubicBezTo>
                <a:cubicBezTo>
                  <a:pt x="517091" y="815442"/>
                  <a:pt x="534838" y="810883"/>
                  <a:pt x="534838" y="810883"/>
                </a:cubicBezTo>
                <a:cubicBezTo>
                  <a:pt x="564500" y="791108"/>
                  <a:pt x="550881" y="796908"/>
                  <a:pt x="573657" y="789317"/>
                </a:cubicBezTo>
                <a:cubicBezTo>
                  <a:pt x="576532" y="786441"/>
                  <a:pt x="578796" y="782782"/>
                  <a:pt x="582283" y="780690"/>
                </a:cubicBezTo>
                <a:cubicBezTo>
                  <a:pt x="586182" y="778351"/>
                  <a:pt x="591673" y="779217"/>
                  <a:pt x="595223" y="776377"/>
                </a:cubicBezTo>
                <a:cubicBezTo>
                  <a:pt x="599271" y="773139"/>
                  <a:pt x="600476" y="767374"/>
                  <a:pt x="603849" y="763438"/>
                </a:cubicBezTo>
                <a:cubicBezTo>
                  <a:pt x="609142" y="757263"/>
                  <a:pt x="615351" y="751936"/>
                  <a:pt x="621102" y="746185"/>
                </a:cubicBezTo>
                <a:lnTo>
                  <a:pt x="651294" y="715992"/>
                </a:lnTo>
                <a:cubicBezTo>
                  <a:pt x="654170" y="713116"/>
                  <a:pt x="657665" y="710750"/>
                  <a:pt x="659921" y="707366"/>
                </a:cubicBezTo>
                <a:cubicBezTo>
                  <a:pt x="662796" y="703053"/>
                  <a:pt x="664499" y="697664"/>
                  <a:pt x="668547" y="694426"/>
                </a:cubicBezTo>
                <a:cubicBezTo>
                  <a:pt x="672097" y="691586"/>
                  <a:pt x="677174" y="691551"/>
                  <a:pt x="681487" y="690113"/>
                </a:cubicBezTo>
                <a:cubicBezTo>
                  <a:pt x="728579" y="658719"/>
                  <a:pt x="655980" y="705022"/>
                  <a:pt x="711679" y="677173"/>
                </a:cubicBezTo>
                <a:cubicBezTo>
                  <a:pt x="715316" y="675354"/>
                  <a:pt x="716669" y="670366"/>
                  <a:pt x="720306" y="668547"/>
                </a:cubicBezTo>
                <a:cubicBezTo>
                  <a:pt x="728439" y="664481"/>
                  <a:pt x="737559" y="662796"/>
                  <a:pt x="746185" y="659921"/>
                </a:cubicBezTo>
                <a:cubicBezTo>
                  <a:pt x="750498" y="658483"/>
                  <a:pt x="755342" y="658129"/>
                  <a:pt x="759125" y="655607"/>
                </a:cubicBezTo>
                <a:cubicBezTo>
                  <a:pt x="776996" y="643693"/>
                  <a:pt x="767035" y="648238"/>
                  <a:pt x="789317" y="642668"/>
                </a:cubicBezTo>
                <a:cubicBezTo>
                  <a:pt x="804373" y="627611"/>
                  <a:pt x="794085" y="635327"/>
                  <a:pt x="823823" y="625415"/>
                </a:cubicBezTo>
                <a:lnTo>
                  <a:pt x="836762" y="621102"/>
                </a:lnTo>
                <a:lnTo>
                  <a:pt x="849702" y="616789"/>
                </a:lnTo>
                <a:cubicBezTo>
                  <a:pt x="882185" y="595133"/>
                  <a:pt x="840906" y="620558"/>
                  <a:pt x="879894" y="603849"/>
                </a:cubicBezTo>
                <a:cubicBezTo>
                  <a:pt x="884659" y="601807"/>
                  <a:pt x="888097" y="597328"/>
                  <a:pt x="892834" y="595223"/>
                </a:cubicBezTo>
                <a:cubicBezTo>
                  <a:pt x="901143" y="591530"/>
                  <a:pt x="910087" y="589472"/>
                  <a:pt x="918713" y="586596"/>
                </a:cubicBezTo>
                <a:lnTo>
                  <a:pt x="931653" y="582283"/>
                </a:lnTo>
                <a:lnTo>
                  <a:pt x="944592" y="577970"/>
                </a:lnTo>
                <a:cubicBezTo>
                  <a:pt x="965097" y="564299"/>
                  <a:pt x="952614" y="570982"/>
                  <a:pt x="983411" y="560717"/>
                </a:cubicBezTo>
                <a:cubicBezTo>
                  <a:pt x="983416" y="560715"/>
                  <a:pt x="1009287" y="552093"/>
                  <a:pt x="1009291" y="552090"/>
                </a:cubicBezTo>
                <a:cubicBezTo>
                  <a:pt x="1029797" y="538419"/>
                  <a:pt x="1017310" y="545104"/>
                  <a:pt x="1048109" y="534838"/>
                </a:cubicBezTo>
                <a:cubicBezTo>
                  <a:pt x="1052422" y="533400"/>
                  <a:pt x="1057266" y="533046"/>
                  <a:pt x="1061049" y="530524"/>
                </a:cubicBezTo>
                <a:cubicBezTo>
                  <a:pt x="1078921" y="518610"/>
                  <a:pt x="1068960" y="523155"/>
                  <a:pt x="1091242" y="517585"/>
                </a:cubicBezTo>
                <a:cubicBezTo>
                  <a:pt x="1095555" y="514709"/>
                  <a:pt x="1099444" y="511063"/>
                  <a:pt x="1104181" y="508958"/>
                </a:cubicBezTo>
                <a:cubicBezTo>
                  <a:pt x="1112490" y="505265"/>
                  <a:pt x="1122494" y="505376"/>
                  <a:pt x="1130060" y="500332"/>
                </a:cubicBezTo>
                <a:cubicBezTo>
                  <a:pt x="1167148" y="475609"/>
                  <a:pt x="1120220" y="505253"/>
                  <a:pt x="1155940" y="487392"/>
                </a:cubicBezTo>
                <a:cubicBezTo>
                  <a:pt x="1177046" y="476839"/>
                  <a:pt x="1161461" y="482173"/>
                  <a:pt x="1177506" y="470140"/>
                </a:cubicBezTo>
                <a:cubicBezTo>
                  <a:pt x="1185800" y="463920"/>
                  <a:pt x="1196054" y="460218"/>
                  <a:pt x="1203385" y="452887"/>
                </a:cubicBezTo>
                <a:cubicBezTo>
                  <a:pt x="1219342" y="436928"/>
                  <a:pt x="1208627" y="446516"/>
                  <a:pt x="1237891" y="427007"/>
                </a:cubicBezTo>
                <a:cubicBezTo>
                  <a:pt x="1242204" y="424132"/>
                  <a:pt x="1245912" y="420020"/>
                  <a:pt x="1250830" y="418381"/>
                </a:cubicBezTo>
                <a:lnTo>
                  <a:pt x="1289649" y="405441"/>
                </a:lnTo>
                <a:lnTo>
                  <a:pt x="1302589" y="401128"/>
                </a:lnTo>
                <a:lnTo>
                  <a:pt x="1315528" y="396815"/>
                </a:lnTo>
                <a:cubicBezTo>
                  <a:pt x="1319500" y="392843"/>
                  <a:pt x="1331668" y="383249"/>
                  <a:pt x="1328468" y="375249"/>
                </a:cubicBezTo>
                <a:cubicBezTo>
                  <a:pt x="1326543" y="370436"/>
                  <a:pt x="1319464" y="369997"/>
                  <a:pt x="1315528" y="366623"/>
                </a:cubicBezTo>
                <a:cubicBezTo>
                  <a:pt x="1309353" y="361330"/>
                  <a:pt x="1305991" y="351942"/>
                  <a:pt x="1298275" y="349370"/>
                </a:cubicBezTo>
                <a:cubicBezTo>
                  <a:pt x="1289649" y="346494"/>
                  <a:pt x="1279962" y="345787"/>
                  <a:pt x="1272396" y="340743"/>
                </a:cubicBezTo>
                <a:cubicBezTo>
                  <a:pt x="1255674" y="329595"/>
                  <a:pt x="1264375" y="333756"/>
                  <a:pt x="1246517" y="327804"/>
                </a:cubicBezTo>
                <a:cubicBezTo>
                  <a:pt x="1243642" y="324928"/>
                  <a:pt x="1241378" y="321269"/>
                  <a:pt x="1237891" y="319177"/>
                </a:cubicBezTo>
                <a:cubicBezTo>
                  <a:pt x="1233992" y="316838"/>
                  <a:pt x="1228501" y="317704"/>
                  <a:pt x="1224951" y="314864"/>
                </a:cubicBezTo>
                <a:cubicBezTo>
                  <a:pt x="1197080" y="292567"/>
                  <a:pt x="1235910" y="308452"/>
                  <a:pt x="1203385" y="297611"/>
                </a:cubicBezTo>
                <a:cubicBezTo>
                  <a:pt x="1187427" y="281655"/>
                  <a:pt x="1198141" y="291240"/>
                  <a:pt x="1168879" y="271732"/>
                </a:cubicBezTo>
                <a:cubicBezTo>
                  <a:pt x="1164566" y="268857"/>
                  <a:pt x="1159605" y="266771"/>
                  <a:pt x="1155940" y="263106"/>
                </a:cubicBezTo>
                <a:cubicBezTo>
                  <a:pt x="1153064" y="260230"/>
                  <a:pt x="1150950" y="256298"/>
                  <a:pt x="1147313" y="254479"/>
                </a:cubicBezTo>
                <a:cubicBezTo>
                  <a:pt x="1139180" y="250413"/>
                  <a:pt x="1121434" y="245853"/>
                  <a:pt x="1121434" y="245853"/>
                </a:cubicBezTo>
                <a:cubicBezTo>
                  <a:pt x="1100929" y="232182"/>
                  <a:pt x="1113412" y="238865"/>
                  <a:pt x="1082615" y="228600"/>
                </a:cubicBezTo>
                <a:lnTo>
                  <a:pt x="1069675" y="224287"/>
                </a:lnTo>
                <a:lnTo>
                  <a:pt x="1056736" y="219973"/>
                </a:lnTo>
                <a:cubicBezTo>
                  <a:pt x="1034874" y="198113"/>
                  <a:pt x="1063169" y="223834"/>
                  <a:pt x="1035170" y="207034"/>
                </a:cubicBezTo>
                <a:cubicBezTo>
                  <a:pt x="1031683" y="204942"/>
                  <a:pt x="1030030" y="200499"/>
                  <a:pt x="1026543" y="198407"/>
                </a:cubicBezTo>
                <a:cubicBezTo>
                  <a:pt x="1022645" y="196068"/>
                  <a:pt x="1017670" y="196127"/>
                  <a:pt x="1013604" y="194094"/>
                </a:cubicBezTo>
                <a:cubicBezTo>
                  <a:pt x="980160" y="177372"/>
                  <a:pt x="1020247" y="191996"/>
                  <a:pt x="987725" y="181155"/>
                </a:cubicBezTo>
                <a:cubicBezTo>
                  <a:pt x="970875" y="164305"/>
                  <a:pt x="988556" y="179413"/>
                  <a:pt x="966158" y="168215"/>
                </a:cubicBezTo>
                <a:cubicBezTo>
                  <a:pt x="961522" y="165897"/>
                  <a:pt x="957267" y="162827"/>
                  <a:pt x="953219" y="159589"/>
                </a:cubicBezTo>
                <a:cubicBezTo>
                  <a:pt x="950043" y="157048"/>
                  <a:pt x="948079" y="153054"/>
                  <a:pt x="944592" y="150962"/>
                </a:cubicBezTo>
                <a:cubicBezTo>
                  <a:pt x="940694" y="148623"/>
                  <a:pt x="935966" y="148087"/>
                  <a:pt x="931653" y="146649"/>
                </a:cubicBezTo>
                <a:cubicBezTo>
                  <a:pt x="911185" y="126181"/>
                  <a:pt x="922116" y="131968"/>
                  <a:pt x="901460" y="125083"/>
                </a:cubicBezTo>
                <a:cubicBezTo>
                  <a:pt x="884208" y="99203"/>
                  <a:pt x="902898" y="123645"/>
                  <a:pt x="879894" y="103517"/>
                </a:cubicBezTo>
                <a:cubicBezTo>
                  <a:pt x="872243" y="96823"/>
                  <a:pt x="865517" y="89140"/>
                  <a:pt x="858328" y="81951"/>
                </a:cubicBezTo>
                <a:cubicBezTo>
                  <a:pt x="855453" y="79075"/>
                  <a:pt x="853560" y="74610"/>
                  <a:pt x="849702" y="73324"/>
                </a:cubicBezTo>
                <a:lnTo>
                  <a:pt x="836762" y="69011"/>
                </a:lnTo>
                <a:cubicBezTo>
                  <a:pt x="823092" y="48507"/>
                  <a:pt x="833053" y="57711"/>
                  <a:pt x="802257" y="47445"/>
                </a:cubicBezTo>
                <a:lnTo>
                  <a:pt x="789317" y="43132"/>
                </a:lnTo>
                <a:lnTo>
                  <a:pt x="776377" y="38819"/>
                </a:lnTo>
                <a:cubicBezTo>
                  <a:pt x="755872" y="25147"/>
                  <a:pt x="768357" y="31832"/>
                  <a:pt x="737558" y="21566"/>
                </a:cubicBezTo>
                <a:lnTo>
                  <a:pt x="724619" y="17253"/>
                </a:lnTo>
                <a:cubicBezTo>
                  <a:pt x="721743" y="14377"/>
                  <a:pt x="719730" y="10228"/>
                  <a:pt x="715992" y="8626"/>
                </a:cubicBezTo>
                <a:cubicBezTo>
                  <a:pt x="709254" y="5738"/>
                  <a:pt x="701582" y="5903"/>
                  <a:pt x="694426" y="4313"/>
                </a:cubicBezTo>
                <a:cubicBezTo>
                  <a:pt x="688639" y="3027"/>
                  <a:pt x="682925" y="1438"/>
                  <a:pt x="677174" y="0"/>
                </a:cubicBezTo>
                <a:lnTo>
                  <a:pt x="651294" y="25879"/>
                </a:lnTo>
                <a:cubicBezTo>
                  <a:pt x="648418" y="28755"/>
                  <a:pt x="644924" y="31122"/>
                  <a:pt x="642668" y="34506"/>
                </a:cubicBezTo>
                <a:cubicBezTo>
                  <a:pt x="639793" y="38819"/>
                  <a:pt x="638090" y="44207"/>
                  <a:pt x="634042" y="47445"/>
                </a:cubicBezTo>
                <a:cubicBezTo>
                  <a:pt x="630492" y="50285"/>
                  <a:pt x="625415" y="50320"/>
                  <a:pt x="621102" y="51758"/>
                </a:cubicBezTo>
                <a:cubicBezTo>
                  <a:pt x="618226" y="54634"/>
                  <a:pt x="616112" y="58566"/>
                  <a:pt x="612475" y="60385"/>
                </a:cubicBezTo>
                <a:cubicBezTo>
                  <a:pt x="604342" y="64451"/>
                  <a:pt x="595222" y="66136"/>
                  <a:pt x="586596" y="69011"/>
                </a:cubicBezTo>
                <a:cubicBezTo>
                  <a:pt x="582283" y="70449"/>
                  <a:pt x="578141" y="72576"/>
                  <a:pt x="573657" y="73324"/>
                </a:cubicBezTo>
                <a:cubicBezTo>
                  <a:pt x="565030" y="74762"/>
                  <a:pt x="556262" y="75517"/>
                  <a:pt x="547777" y="77638"/>
                </a:cubicBezTo>
                <a:cubicBezTo>
                  <a:pt x="538956" y="79843"/>
                  <a:pt x="530524" y="83389"/>
                  <a:pt x="521898" y="86264"/>
                </a:cubicBezTo>
                <a:lnTo>
                  <a:pt x="508958" y="90577"/>
                </a:lnTo>
                <a:cubicBezTo>
                  <a:pt x="492110" y="107427"/>
                  <a:pt x="509788" y="92319"/>
                  <a:pt x="487392" y="103517"/>
                </a:cubicBezTo>
                <a:cubicBezTo>
                  <a:pt x="469694" y="112366"/>
                  <a:pt x="479197" y="110073"/>
                  <a:pt x="465826" y="120770"/>
                </a:cubicBezTo>
                <a:cubicBezTo>
                  <a:pt x="438620" y="142535"/>
                  <a:pt x="465091" y="117192"/>
                  <a:pt x="444260" y="138023"/>
                </a:cubicBezTo>
                <a:cubicBezTo>
                  <a:pt x="442822" y="142336"/>
                  <a:pt x="442155" y="146988"/>
                  <a:pt x="439947" y="150962"/>
                </a:cubicBezTo>
                <a:cubicBezTo>
                  <a:pt x="434432" y="160889"/>
                  <a:pt x="424536" y="177094"/>
                  <a:pt x="414068" y="185468"/>
                </a:cubicBezTo>
                <a:cubicBezTo>
                  <a:pt x="410020" y="188706"/>
                  <a:pt x="405064" y="190720"/>
                  <a:pt x="401128" y="194094"/>
                </a:cubicBezTo>
                <a:cubicBezTo>
                  <a:pt x="394953" y="199387"/>
                  <a:pt x="390642" y="206835"/>
                  <a:pt x="383875" y="211347"/>
                </a:cubicBezTo>
                <a:lnTo>
                  <a:pt x="357996" y="228600"/>
                </a:lnTo>
                <a:cubicBezTo>
                  <a:pt x="353683" y="231475"/>
                  <a:pt x="348722" y="233561"/>
                  <a:pt x="345057" y="237226"/>
                </a:cubicBezTo>
                <a:cubicBezTo>
                  <a:pt x="311420" y="270863"/>
                  <a:pt x="367020" y="216391"/>
                  <a:pt x="323491" y="254479"/>
                </a:cubicBezTo>
                <a:cubicBezTo>
                  <a:pt x="315840" y="261174"/>
                  <a:pt x="309114" y="268856"/>
                  <a:pt x="301925" y="276045"/>
                </a:cubicBezTo>
                <a:cubicBezTo>
                  <a:pt x="299049" y="278921"/>
                  <a:pt x="296682" y="282416"/>
                  <a:pt x="293298" y="284672"/>
                </a:cubicBezTo>
                <a:cubicBezTo>
                  <a:pt x="288985" y="287547"/>
                  <a:pt x="284259" y="289884"/>
                  <a:pt x="280358" y="293298"/>
                </a:cubicBezTo>
                <a:cubicBezTo>
                  <a:pt x="272707" y="299992"/>
                  <a:pt x="267251" y="309225"/>
                  <a:pt x="258792" y="314864"/>
                </a:cubicBezTo>
                <a:cubicBezTo>
                  <a:pt x="254479" y="317739"/>
                  <a:pt x="249901" y="320252"/>
                  <a:pt x="245853" y="323490"/>
                </a:cubicBezTo>
                <a:cubicBezTo>
                  <a:pt x="242677" y="326031"/>
                  <a:pt x="240479" y="329677"/>
                  <a:pt x="237226" y="332117"/>
                </a:cubicBezTo>
                <a:cubicBezTo>
                  <a:pt x="228932" y="338338"/>
                  <a:pt x="219973" y="343619"/>
                  <a:pt x="211347" y="349370"/>
                </a:cubicBezTo>
                <a:cubicBezTo>
                  <a:pt x="207034" y="352245"/>
                  <a:pt x="202073" y="354331"/>
                  <a:pt x="198408" y="357996"/>
                </a:cubicBezTo>
                <a:cubicBezTo>
                  <a:pt x="177582" y="378822"/>
                  <a:pt x="204042" y="353490"/>
                  <a:pt x="176842" y="375249"/>
                </a:cubicBezTo>
                <a:cubicBezTo>
                  <a:pt x="173666" y="377789"/>
                  <a:pt x="171702" y="381783"/>
                  <a:pt x="168215" y="383875"/>
                </a:cubicBezTo>
                <a:cubicBezTo>
                  <a:pt x="164316" y="386214"/>
                  <a:pt x="159250" y="385981"/>
                  <a:pt x="155275" y="388189"/>
                </a:cubicBezTo>
                <a:cubicBezTo>
                  <a:pt x="110780" y="412908"/>
                  <a:pt x="145736" y="399993"/>
                  <a:pt x="116457" y="409755"/>
                </a:cubicBezTo>
                <a:cubicBezTo>
                  <a:pt x="113581" y="412630"/>
                  <a:pt x="111467" y="416562"/>
                  <a:pt x="107830" y="418381"/>
                </a:cubicBezTo>
                <a:cubicBezTo>
                  <a:pt x="99697" y="422447"/>
                  <a:pt x="90577" y="424132"/>
                  <a:pt x="81951" y="427007"/>
                </a:cubicBezTo>
                <a:cubicBezTo>
                  <a:pt x="77638" y="428445"/>
                  <a:pt x="72794" y="428799"/>
                  <a:pt x="69011" y="431321"/>
                </a:cubicBezTo>
                <a:cubicBezTo>
                  <a:pt x="52289" y="442469"/>
                  <a:pt x="60990" y="438308"/>
                  <a:pt x="43132" y="444260"/>
                </a:cubicBezTo>
                <a:cubicBezTo>
                  <a:pt x="34506" y="450011"/>
                  <a:pt x="23004" y="452887"/>
                  <a:pt x="17253" y="461513"/>
                </a:cubicBezTo>
                <a:lnTo>
                  <a:pt x="0" y="500332"/>
                </a:lnTo>
                <a:close/>
              </a:path>
            </a:pathLst>
          </a:custGeom>
          <a:solidFill>
            <a:srgbClr val="00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effectLst/>
              <a:latin typeface="Microsoft Sans Serif" pitchFamily="34" charset="0"/>
            </a:endParaRPr>
          </a:p>
        </p:txBody>
      </p:sp>
      <p:sp>
        <p:nvSpPr>
          <p:cNvPr id="8" name="Freihandform 7"/>
          <p:cNvSpPr/>
          <p:nvPr/>
        </p:nvSpPr>
        <p:spPr bwMode="auto">
          <a:xfrm>
            <a:off x="3652401" y="3016934"/>
            <a:ext cx="2254794" cy="2156882"/>
          </a:xfrm>
          <a:custGeom>
            <a:avLst/>
            <a:gdLst>
              <a:gd name="connsiteX0" fmla="*/ 385478 w 2254794"/>
              <a:gd name="connsiteY0" fmla="*/ 1154196 h 2156882"/>
              <a:gd name="connsiteX1" fmla="*/ 381165 w 2254794"/>
              <a:gd name="connsiteY1" fmla="*/ 1348291 h 2156882"/>
              <a:gd name="connsiteX2" fmla="*/ 368225 w 2254794"/>
              <a:gd name="connsiteY2" fmla="*/ 1391423 h 2156882"/>
              <a:gd name="connsiteX3" fmla="*/ 363912 w 2254794"/>
              <a:gd name="connsiteY3" fmla="*/ 1417302 h 2156882"/>
              <a:gd name="connsiteX4" fmla="*/ 350972 w 2254794"/>
              <a:gd name="connsiteY4" fmla="*/ 1460434 h 2156882"/>
              <a:gd name="connsiteX5" fmla="*/ 338033 w 2254794"/>
              <a:gd name="connsiteY5" fmla="*/ 1499253 h 2156882"/>
              <a:gd name="connsiteX6" fmla="*/ 333719 w 2254794"/>
              <a:gd name="connsiteY6" fmla="*/ 1512193 h 2156882"/>
              <a:gd name="connsiteX7" fmla="*/ 325093 w 2254794"/>
              <a:gd name="connsiteY7" fmla="*/ 1525132 h 2156882"/>
              <a:gd name="connsiteX8" fmla="*/ 307840 w 2254794"/>
              <a:gd name="connsiteY8" fmla="*/ 1542385 h 2156882"/>
              <a:gd name="connsiteX9" fmla="*/ 299214 w 2254794"/>
              <a:gd name="connsiteY9" fmla="*/ 1555325 h 2156882"/>
              <a:gd name="connsiteX10" fmla="*/ 281961 w 2254794"/>
              <a:gd name="connsiteY10" fmla="*/ 1572578 h 2156882"/>
              <a:gd name="connsiteX11" fmla="*/ 264708 w 2254794"/>
              <a:gd name="connsiteY11" fmla="*/ 1594144 h 2156882"/>
              <a:gd name="connsiteX12" fmla="*/ 247455 w 2254794"/>
              <a:gd name="connsiteY12" fmla="*/ 1615710 h 2156882"/>
              <a:gd name="connsiteX13" fmla="*/ 234516 w 2254794"/>
              <a:gd name="connsiteY13" fmla="*/ 1620023 h 2156882"/>
              <a:gd name="connsiteX14" fmla="*/ 230202 w 2254794"/>
              <a:gd name="connsiteY14" fmla="*/ 1632962 h 2156882"/>
              <a:gd name="connsiteX15" fmla="*/ 221576 w 2254794"/>
              <a:gd name="connsiteY15" fmla="*/ 1689034 h 2156882"/>
              <a:gd name="connsiteX16" fmla="*/ 217263 w 2254794"/>
              <a:gd name="connsiteY16" fmla="*/ 1701974 h 2156882"/>
              <a:gd name="connsiteX17" fmla="*/ 212950 w 2254794"/>
              <a:gd name="connsiteY17" fmla="*/ 1736479 h 2156882"/>
              <a:gd name="connsiteX18" fmla="*/ 200010 w 2254794"/>
              <a:gd name="connsiteY18" fmla="*/ 1779612 h 2156882"/>
              <a:gd name="connsiteX19" fmla="*/ 195697 w 2254794"/>
              <a:gd name="connsiteY19" fmla="*/ 1792551 h 2156882"/>
              <a:gd name="connsiteX20" fmla="*/ 174131 w 2254794"/>
              <a:gd name="connsiteY20" fmla="*/ 1814117 h 2156882"/>
              <a:gd name="connsiteX21" fmla="*/ 152565 w 2254794"/>
              <a:gd name="connsiteY21" fmla="*/ 1827057 h 2156882"/>
              <a:gd name="connsiteX22" fmla="*/ 143938 w 2254794"/>
              <a:gd name="connsiteY22" fmla="*/ 1835683 h 2156882"/>
              <a:gd name="connsiteX23" fmla="*/ 122372 w 2254794"/>
              <a:gd name="connsiteY23" fmla="*/ 1839996 h 2156882"/>
              <a:gd name="connsiteX24" fmla="*/ 96493 w 2254794"/>
              <a:gd name="connsiteY24" fmla="*/ 1848623 h 2156882"/>
              <a:gd name="connsiteX25" fmla="*/ 83553 w 2254794"/>
              <a:gd name="connsiteY25" fmla="*/ 1852936 h 2156882"/>
              <a:gd name="connsiteX26" fmla="*/ 70614 w 2254794"/>
              <a:gd name="connsiteY26" fmla="*/ 1861562 h 2156882"/>
              <a:gd name="connsiteX27" fmla="*/ 57674 w 2254794"/>
              <a:gd name="connsiteY27" fmla="*/ 1865876 h 2156882"/>
              <a:gd name="connsiteX28" fmla="*/ 31795 w 2254794"/>
              <a:gd name="connsiteY28" fmla="*/ 1883129 h 2156882"/>
              <a:gd name="connsiteX29" fmla="*/ 18855 w 2254794"/>
              <a:gd name="connsiteY29" fmla="*/ 1891755 h 2156882"/>
              <a:gd name="connsiteX30" fmla="*/ 5916 w 2254794"/>
              <a:gd name="connsiteY30" fmla="*/ 1900381 h 2156882"/>
              <a:gd name="connsiteX31" fmla="*/ 5916 w 2254794"/>
              <a:gd name="connsiteY31" fmla="*/ 1990959 h 2156882"/>
              <a:gd name="connsiteX32" fmla="*/ 1602 w 2254794"/>
              <a:gd name="connsiteY32" fmla="*/ 2154861 h 2156882"/>
              <a:gd name="connsiteX33" fmla="*/ 18855 w 2254794"/>
              <a:gd name="connsiteY33" fmla="*/ 2150547 h 2156882"/>
              <a:gd name="connsiteX34" fmla="*/ 44734 w 2254794"/>
              <a:gd name="connsiteY34" fmla="*/ 2124668 h 2156882"/>
              <a:gd name="connsiteX35" fmla="*/ 57674 w 2254794"/>
              <a:gd name="connsiteY35" fmla="*/ 2116042 h 2156882"/>
              <a:gd name="connsiteX36" fmla="*/ 66301 w 2254794"/>
              <a:gd name="connsiteY36" fmla="*/ 2107415 h 2156882"/>
              <a:gd name="connsiteX37" fmla="*/ 92180 w 2254794"/>
              <a:gd name="connsiteY37" fmla="*/ 2090162 h 2156882"/>
              <a:gd name="connsiteX38" fmla="*/ 118059 w 2254794"/>
              <a:gd name="connsiteY38" fmla="*/ 2072910 h 2156882"/>
              <a:gd name="connsiteX39" fmla="*/ 130999 w 2254794"/>
              <a:gd name="connsiteY39" fmla="*/ 2068596 h 2156882"/>
              <a:gd name="connsiteX40" fmla="*/ 143938 w 2254794"/>
              <a:gd name="connsiteY40" fmla="*/ 2059970 h 2156882"/>
              <a:gd name="connsiteX41" fmla="*/ 187070 w 2254794"/>
              <a:gd name="connsiteY41" fmla="*/ 2047030 h 2156882"/>
              <a:gd name="connsiteX42" fmla="*/ 200010 w 2254794"/>
              <a:gd name="connsiteY42" fmla="*/ 2038404 h 2156882"/>
              <a:gd name="connsiteX43" fmla="*/ 212950 w 2254794"/>
              <a:gd name="connsiteY43" fmla="*/ 2034091 h 2156882"/>
              <a:gd name="connsiteX44" fmla="*/ 230202 w 2254794"/>
              <a:gd name="connsiteY44" fmla="*/ 2025464 h 2156882"/>
              <a:gd name="connsiteX45" fmla="*/ 243142 w 2254794"/>
              <a:gd name="connsiteY45" fmla="*/ 2016838 h 2156882"/>
              <a:gd name="connsiteX46" fmla="*/ 269021 w 2254794"/>
              <a:gd name="connsiteY46" fmla="*/ 2008212 h 2156882"/>
              <a:gd name="connsiteX47" fmla="*/ 281961 w 2254794"/>
              <a:gd name="connsiteY47" fmla="*/ 2003898 h 2156882"/>
              <a:gd name="connsiteX48" fmla="*/ 307840 w 2254794"/>
              <a:gd name="connsiteY48" fmla="*/ 1990959 h 2156882"/>
              <a:gd name="connsiteX49" fmla="*/ 316467 w 2254794"/>
              <a:gd name="connsiteY49" fmla="*/ 1982332 h 2156882"/>
              <a:gd name="connsiteX50" fmla="*/ 342346 w 2254794"/>
              <a:gd name="connsiteY50" fmla="*/ 1973706 h 2156882"/>
              <a:gd name="connsiteX51" fmla="*/ 350972 w 2254794"/>
              <a:gd name="connsiteY51" fmla="*/ 1965079 h 2156882"/>
              <a:gd name="connsiteX52" fmla="*/ 363912 w 2254794"/>
              <a:gd name="connsiteY52" fmla="*/ 1960766 h 2156882"/>
              <a:gd name="connsiteX53" fmla="*/ 398418 w 2254794"/>
              <a:gd name="connsiteY53" fmla="*/ 1934887 h 2156882"/>
              <a:gd name="connsiteX54" fmla="*/ 424297 w 2254794"/>
              <a:gd name="connsiteY54" fmla="*/ 1917634 h 2156882"/>
              <a:gd name="connsiteX55" fmla="*/ 437236 w 2254794"/>
              <a:gd name="connsiteY55" fmla="*/ 1909008 h 2156882"/>
              <a:gd name="connsiteX56" fmla="*/ 445863 w 2254794"/>
              <a:gd name="connsiteY56" fmla="*/ 1900381 h 2156882"/>
              <a:gd name="connsiteX57" fmla="*/ 471742 w 2254794"/>
              <a:gd name="connsiteY57" fmla="*/ 1883129 h 2156882"/>
              <a:gd name="connsiteX58" fmla="*/ 493308 w 2254794"/>
              <a:gd name="connsiteY58" fmla="*/ 1865876 h 2156882"/>
              <a:gd name="connsiteX59" fmla="*/ 501934 w 2254794"/>
              <a:gd name="connsiteY59" fmla="*/ 1857249 h 2156882"/>
              <a:gd name="connsiteX60" fmla="*/ 514874 w 2254794"/>
              <a:gd name="connsiteY60" fmla="*/ 1848623 h 2156882"/>
              <a:gd name="connsiteX61" fmla="*/ 536440 w 2254794"/>
              <a:gd name="connsiteY61" fmla="*/ 1831370 h 2156882"/>
              <a:gd name="connsiteX62" fmla="*/ 549380 w 2254794"/>
              <a:gd name="connsiteY62" fmla="*/ 1827057 h 2156882"/>
              <a:gd name="connsiteX63" fmla="*/ 570946 w 2254794"/>
              <a:gd name="connsiteY63" fmla="*/ 1814117 h 2156882"/>
              <a:gd name="connsiteX64" fmla="*/ 583885 w 2254794"/>
              <a:gd name="connsiteY64" fmla="*/ 1805491 h 2156882"/>
              <a:gd name="connsiteX65" fmla="*/ 592512 w 2254794"/>
              <a:gd name="connsiteY65" fmla="*/ 1796864 h 2156882"/>
              <a:gd name="connsiteX66" fmla="*/ 605451 w 2254794"/>
              <a:gd name="connsiteY66" fmla="*/ 1792551 h 2156882"/>
              <a:gd name="connsiteX67" fmla="*/ 627018 w 2254794"/>
              <a:gd name="connsiteY67" fmla="*/ 1779612 h 2156882"/>
              <a:gd name="connsiteX68" fmla="*/ 648584 w 2254794"/>
              <a:gd name="connsiteY68" fmla="*/ 1766672 h 2156882"/>
              <a:gd name="connsiteX69" fmla="*/ 657210 w 2254794"/>
              <a:gd name="connsiteY69" fmla="*/ 1753732 h 2156882"/>
              <a:gd name="connsiteX70" fmla="*/ 670150 w 2254794"/>
              <a:gd name="connsiteY70" fmla="*/ 1749419 h 2156882"/>
              <a:gd name="connsiteX71" fmla="*/ 696029 w 2254794"/>
              <a:gd name="connsiteY71" fmla="*/ 1732166 h 2156882"/>
              <a:gd name="connsiteX72" fmla="*/ 708968 w 2254794"/>
              <a:gd name="connsiteY72" fmla="*/ 1723540 h 2156882"/>
              <a:gd name="connsiteX73" fmla="*/ 730534 w 2254794"/>
              <a:gd name="connsiteY73" fmla="*/ 1701974 h 2156882"/>
              <a:gd name="connsiteX74" fmla="*/ 739161 w 2254794"/>
              <a:gd name="connsiteY74" fmla="*/ 1693347 h 2156882"/>
              <a:gd name="connsiteX75" fmla="*/ 765040 w 2254794"/>
              <a:gd name="connsiteY75" fmla="*/ 1676095 h 2156882"/>
              <a:gd name="connsiteX76" fmla="*/ 773667 w 2254794"/>
              <a:gd name="connsiteY76" fmla="*/ 1667468 h 2156882"/>
              <a:gd name="connsiteX77" fmla="*/ 786606 w 2254794"/>
              <a:gd name="connsiteY77" fmla="*/ 1663155 h 2156882"/>
              <a:gd name="connsiteX78" fmla="*/ 799546 w 2254794"/>
              <a:gd name="connsiteY78" fmla="*/ 1654529 h 2156882"/>
              <a:gd name="connsiteX79" fmla="*/ 825425 w 2254794"/>
              <a:gd name="connsiteY79" fmla="*/ 1645902 h 2156882"/>
              <a:gd name="connsiteX80" fmla="*/ 842678 w 2254794"/>
              <a:gd name="connsiteY80" fmla="*/ 1637276 h 2156882"/>
              <a:gd name="connsiteX81" fmla="*/ 864244 w 2254794"/>
              <a:gd name="connsiteY81" fmla="*/ 1624336 h 2156882"/>
              <a:gd name="connsiteX82" fmla="*/ 890123 w 2254794"/>
              <a:gd name="connsiteY82" fmla="*/ 1607083 h 2156882"/>
              <a:gd name="connsiteX83" fmla="*/ 916002 w 2254794"/>
              <a:gd name="connsiteY83" fmla="*/ 1598457 h 2156882"/>
              <a:gd name="connsiteX84" fmla="*/ 941882 w 2254794"/>
              <a:gd name="connsiteY84" fmla="*/ 1585517 h 2156882"/>
              <a:gd name="connsiteX85" fmla="*/ 976387 w 2254794"/>
              <a:gd name="connsiteY85" fmla="*/ 1559638 h 2156882"/>
              <a:gd name="connsiteX86" fmla="*/ 1006580 w 2254794"/>
              <a:gd name="connsiteY86" fmla="*/ 1533759 h 2156882"/>
              <a:gd name="connsiteX87" fmla="*/ 1015206 w 2254794"/>
              <a:gd name="connsiteY87" fmla="*/ 1525132 h 2156882"/>
              <a:gd name="connsiteX88" fmla="*/ 1028146 w 2254794"/>
              <a:gd name="connsiteY88" fmla="*/ 1516506 h 2156882"/>
              <a:gd name="connsiteX89" fmla="*/ 1036772 w 2254794"/>
              <a:gd name="connsiteY89" fmla="*/ 1507879 h 2156882"/>
              <a:gd name="connsiteX90" fmla="*/ 1049712 w 2254794"/>
              <a:gd name="connsiteY90" fmla="*/ 1503566 h 2156882"/>
              <a:gd name="connsiteX91" fmla="*/ 1088531 w 2254794"/>
              <a:gd name="connsiteY91" fmla="*/ 1482000 h 2156882"/>
              <a:gd name="connsiteX92" fmla="*/ 1114410 w 2254794"/>
              <a:gd name="connsiteY92" fmla="*/ 1469061 h 2156882"/>
              <a:gd name="connsiteX93" fmla="*/ 1127350 w 2254794"/>
              <a:gd name="connsiteY93" fmla="*/ 1460434 h 2156882"/>
              <a:gd name="connsiteX94" fmla="*/ 1144602 w 2254794"/>
              <a:gd name="connsiteY94" fmla="*/ 1451808 h 2156882"/>
              <a:gd name="connsiteX95" fmla="*/ 1153229 w 2254794"/>
              <a:gd name="connsiteY95" fmla="*/ 1443181 h 2156882"/>
              <a:gd name="connsiteX96" fmla="*/ 1170482 w 2254794"/>
              <a:gd name="connsiteY96" fmla="*/ 1438868 h 2156882"/>
              <a:gd name="connsiteX97" fmla="*/ 1187734 w 2254794"/>
              <a:gd name="connsiteY97" fmla="*/ 1430242 h 2156882"/>
              <a:gd name="connsiteX98" fmla="*/ 1200674 w 2254794"/>
              <a:gd name="connsiteY98" fmla="*/ 1425929 h 2156882"/>
              <a:gd name="connsiteX99" fmla="*/ 1209301 w 2254794"/>
              <a:gd name="connsiteY99" fmla="*/ 1417302 h 2156882"/>
              <a:gd name="connsiteX100" fmla="*/ 1226553 w 2254794"/>
              <a:gd name="connsiteY100" fmla="*/ 1404362 h 2156882"/>
              <a:gd name="connsiteX101" fmla="*/ 1252433 w 2254794"/>
              <a:gd name="connsiteY101" fmla="*/ 1378483 h 2156882"/>
              <a:gd name="connsiteX102" fmla="*/ 1273999 w 2254794"/>
              <a:gd name="connsiteY102" fmla="*/ 1356917 h 2156882"/>
              <a:gd name="connsiteX103" fmla="*/ 1291251 w 2254794"/>
              <a:gd name="connsiteY103" fmla="*/ 1339664 h 2156882"/>
              <a:gd name="connsiteX104" fmla="*/ 1304191 w 2254794"/>
              <a:gd name="connsiteY104" fmla="*/ 1331038 h 2156882"/>
              <a:gd name="connsiteX105" fmla="*/ 1334384 w 2254794"/>
              <a:gd name="connsiteY105" fmla="*/ 1309472 h 2156882"/>
              <a:gd name="connsiteX106" fmla="*/ 1347323 w 2254794"/>
              <a:gd name="connsiteY106" fmla="*/ 1305159 h 2156882"/>
              <a:gd name="connsiteX107" fmla="*/ 1377516 w 2254794"/>
              <a:gd name="connsiteY107" fmla="*/ 1287906 h 2156882"/>
              <a:gd name="connsiteX108" fmla="*/ 1424961 w 2254794"/>
              <a:gd name="connsiteY108" fmla="*/ 1262027 h 2156882"/>
              <a:gd name="connsiteX109" fmla="*/ 1437901 w 2254794"/>
              <a:gd name="connsiteY109" fmla="*/ 1257713 h 2156882"/>
              <a:gd name="connsiteX110" fmla="*/ 1455153 w 2254794"/>
              <a:gd name="connsiteY110" fmla="*/ 1249087 h 2156882"/>
              <a:gd name="connsiteX111" fmla="*/ 1463780 w 2254794"/>
              <a:gd name="connsiteY111" fmla="*/ 1240461 h 2156882"/>
              <a:gd name="connsiteX112" fmla="*/ 1489659 w 2254794"/>
              <a:gd name="connsiteY112" fmla="*/ 1231834 h 2156882"/>
              <a:gd name="connsiteX113" fmla="*/ 1502599 w 2254794"/>
              <a:gd name="connsiteY113" fmla="*/ 1227521 h 2156882"/>
              <a:gd name="connsiteX114" fmla="*/ 1532791 w 2254794"/>
              <a:gd name="connsiteY114" fmla="*/ 1214581 h 2156882"/>
              <a:gd name="connsiteX115" fmla="*/ 1554357 w 2254794"/>
              <a:gd name="connsiteY115" fmla="*/ 1197329 h 2156882"/>
              <a:gd name="connsiteX116" fmla="*/ 1567297 w 2254794"/>
              <a:gd name="connsiteY116" fmla="*/ 1193015 h 2156882"/>
              <a:gd name="connsiteX117" fmla="*/ 1606116 w 2254794"/>
              <a:gd name="connsiteY117" fmla="*/ 1171449 h 2156882"/>
              <a:gd name="connsiteX118" fmla="*/ 1619055 w 2254794"/>
              <a:gd name="connsiteY118" fmla="*/ 1158510 h 2156882"/>
              <a:gd name="connsiteX119" fmla="*/ 1653561 w 2254794"/>
              <a:gd name="connsiteY119" fmla="*/ 1132630 h 2156882"/>
              <a:gd name="connsiteX120" fmla="*/ 1679440 w 2254794"/>
              <a:gd name="connsiteY120" fmla="*/ 1106751 h 2156882"/>
              <a:gd name="connsiteX121" fmla="*/ 1696693 w 2254794"/>
              <a:gd name="connsiteY121" fmla="*/ 1089498 h 2156882"/>
              <a:gd name="connsiteX122" fmla="*/ 1709633 w 2254794"/>
              <a:gd name="connsiteY122" fmla="*/ 1080872 h 2156882"/>
              <a:gd name="connsiteX123" fmla="*/ 1731199 w 2254794"/>
              <a:gd name="connsiteY123" fmla="*/ 1059306 h 2156882"/>
              <a:gd name="connsiteX124" fmla="*/ 1770018 w 2254794"/>
              <a:gd name="connsiteY124" fmla="*/ 1033427 h 2156882"/>
              <a:gd name="connsiteX125" fmla="*/ 1782957 w 2254794"/>
              <a:gd name="connsiteY125" fmla="*/ 1024800 h 2156882"/>
              <a:gd name="connsiteX126" fmla="*/ 1795897 w 2254794"/>
              <a:gd name="connsiteY126" fmla="*/ 1020487 h 2156882"/>
              <a:gd name="connsiteX127" fmla="*/ 1821776 w 2254794"/>
              <a:gd name="connsiteY127" fmla="*/ 1007547 h 2156882"/>
              <a:gd name="connsiteX128" fmla="*/ 1847655 w 2254794"/>
              <a:gd name="connsiteY128" fmla="*/ 994608 h 2156882"/>
              <a:gd name="connsiteX129" fmla="*/ 1869221 w 2254794"/>
              <a:gd name="connsiteY129" fmla="*/ 977355 h 2156882"/>
              <a:gd name="connsiteX130" fmla="*/ 1886474 w 2254794"/>
              <a:gd name="connsiteY130" fmla="*/ 973042 h 2156882"/>
              <a:gd name="connsiteX131" fmla="*/ 1908040 w 2254794"/>
              <a:gd name="connsiteY131" fmla="*/ 960102 h 2156882"/>
              <a:gd name="connsiteX132" fmla="*/ 1938233 w 2254794"/>
              <a:gd name="connsiteY132" fmla="*/ 947162 h 2156882"/>
              <a:gd name="connsiteX133" fmla="*/ 1964112 w 2254794"/>
              <a:gd name="connsiteY133" fmla="*/ 938536 h 2156882"/>
              <a:gd name="connsiteX134" fmla="*/ 1989991 w 2254794"/>
              <a:gd name="connsiteY134" fmla="*/ 925596 h 2156882"/>
              <a:gd name="connsiteX135" fmla="*/ 2015870 w 2254794"/>
              <a:gd name="connsiteY135" fmla="*/ 912657 h 2156882"/>
              <a:gd name="connsiteX136" fmla="*/ 2037436 w 2254794"/>
              <a:gd name="connsiteY136" fmla="*/ 895404 h 2156882"/>
              <a:gd name="connsiteX137" fmla="*/ 2063316 w 2254794"/>
              <a:gd name="connsiteY137" fmla="*/ 873838 h 2156882"/>
              <a:gd name="connsiteX138" fmla="*/ 2071942 w 2254794"/>
              <a:gd name="connsiteY138" fmla="*/ 860898 h 2156882"/>
              <a:gd name="connsiteX139" fmla="*/ 2084882 w 2254794"/>
              <a:gd name="connsiteY139" fmla="*/ 852272 h 2156882"/>
              <a:gd name="connsiteX140" fmla="*/ 2115074 w 2254794"/>
              <a:gd name="connsiteY140" fmla="*/ 822079 h 2156882"/>
              <a:gd name="connsiteX141" fmla="*/ 2136640 w 2254794"/>
              <a:gd name="connsiteY141" fmla="*/ 804827 h 2156882"/>
              <a:gd name="connsiteX142" fmla="*/ 2145267 w 2254794"/>
              <a:gd name="connsiteY142" fmla="*/ 796200 h 2156882"/>
              <a:gd name="connsiteX143" fmla="*/ 2162519 w 2254794"/>
              <a:gd name="connsiteY143" fmla="*/ 787574 h 2156882"/>
              <a:gd name="connsiteX144" fmla="*/ 2201338 w 2254794"/>
              <a:gd name="connsiteY144" fmla="*/ 766008 h 2156882"/>
              <a:gd name="connsiteX145" fmla="*/ 2209965 w 2254794"/>
              <a:gd name="connsiteY145" fmla="*/ 757381 h 2156882"/>
              <a:gd name="connsiteX146" fmla="*/ 2235844 w 2254794"/>
              <a:gd name="connsiteY146" fmla="*/ 748755 h 2156882"/>
              <a:gd name="connsiteX147" fmla="*/ 2235844 w 2254794"/>
              <a:gd name="connsiteY147" fmla="*/ 563287 h 2156882"/>
              <a:gd name="connsiteX148" fmla="*/ 2240157 w 2254794"/>
              <a:gd name="connsiteY148" fmla="*/ 399385 h 2156882"/>
              <a:gd name="connsiteX149" fmla="*/ 2253097 w 2254794"/>
              <a:gd name="connsiteY149" fmla="*/ 114713 h 2156882"/>
              <a:gd name="connsiteX150" fmla="*/ 2248784 w 2254794"/>
              <a:gd name="connsiteY150" fmla="*/ 2570 h 2156882"/>
              <a:gd name="connsiteX151" fmla="*/ 2222904 w 2254794"/>
              <a:gd name="connsiteY151" fmla="*/ 19823 h 2156882"/>
              <a:gd name="connsiteX152" fmla="*/ 2209965 w 2254794"/>
              <a:gd name="connsiteY152" fmla="*/ 28449 h 2156882"/>
              <a:gd name="connsiteX153" fmla="*/ 2197025 w 2254794"/>
              <a:gd name="connsiteY153" fmla="*/ 37076 h 2156882"/>
              <a:gd name="connsiteX154" fmla="*/ 2175459 w 2254794"/>
              <a:gd name="connsiteY154" fmla="*/ 58642 h 2156882"/>
              <a:gd name="connsiteX155" fmla="*/ 2166833 w 2254794"/>
              <a:gd name="connsiteY155" fmla="*/ 71581 h 2156882"/>
              <a:gd name="connsiteX156" fmla="*/ 2140953 w 2254794"/>
              <a:gd name="connsiteY156" fmla="*/ 88834 h 2156882"/>
              <a:gd name="connsiteX157" fmla="*/ 2119387 w 2254794"/>
              <a:gd name="connsiteY157" fmla="*/ 106087 h 2156882"/>
              <a:gd name="connsiteX158" fmla="*/ 2106448 w 2254794"/>
              <a:gd name="connsiteY158" fmla="*/ 110400 h 2156882"/>
              <a:gd name="connsiteX159" fmla="*/ 2071942 w 2254794"/>
              <a:gd name="connsiteY159" fmla="*/ 140593 h 2156882"/>
              <a:gd name="connsiteX160" fmla="*/ 2059002 w 2254794"/>
              <a:gd name="connsiteY160" fmla="*/ 144906 h 2156882"/>
              <a:gd name="connsiteX161" fmla="*/ 2033123 w 2254794"/>
              <a:gd name="connsiteY161" fmla="*/ 157846 h 2156882"/>
              <a:gd name="connsiteX162" fmla="*/ 2007244 w 2254794"/>
              <a:gd name="connsiteY162" fmla="*/ 170785 h 2156882"/>
              <a:gd name="connsiteX163" fmla="*/ 1994304 w 2254794"/>
              <a:gd name="connsiteY163" fmla="*/ 179412 h 2156882"/>
              <a:gd name="connsiteX164" fmla="*/ 1981365 w 2254794"/>
              <a:gd name="connsiteY164" fmla="*/ 183725 h 2156882"/>
              <a:gd name="connsiteX165" fmla="*/ 1959799 w 2254794"/>
              <a:gd name="connsiteY165" fmla="*/ 196664 h 2156882"/>
              <a:gd name="connsiteX166" fmla="*/ 1920980 w 2254794"/>
              <a:gd name="connsiteY166" fmla="*/ 218230 h 2156882"/>
              <a:gd name="connsiteX167" fmla="*/ 1895101 w 2254794"/>
              <a:gd name="connsiteY167" fmla="*/ 231170 h 2156882"/>
              <a:gd name="connsiteX168" fmla="*/ 1882161 w 2254794"/>
              <a:gd name="connsiteY168" fmla="*/ 239796 h 2156882"/>
              <a:gd name="connsiteX169" fmla="*/ 1869221 w 2254794"/>
              <a:gd name="connsiteY169" fmla="*/ 244110 h 2156882"/>
              <a:gd name="connsiteX170" fmla="*/ 1839029 w 2254794"/>
              <a:gd name="connsiteY170" fmla="*/ 269989 h 2156882"/>
              <a:gd name="connsiteX171" fmla="*/ 1813150 w 2254794"/>
              <a:gd name="connsiteY171" fmla="*/ 287242 h 2156882"/>
              <a:gd name="connsiteX172" fmla="*/ 1800210 w 2254794"/>
              <a:gd name="connsiteY172" fmla="*/ 295868 h 2156882"/>
              <a:gd name="connsiteX173" fmla="*/ 1774331 w 2254794"/>
              <a:gd name="connsiteY173" fmla="*/ 304495 h 2156882"/>
              <a:gd name="connsiteX174" fmla="*/ 1748451 w 2254794"/>
              <a:gd name="connsiteY174" fmla="*/ 317434 h 2156882"/>
              <a:gd name="connsiteX175" fmla="*/ 1735512 w 2254794"/>
              <a:gd name="connsiteY175" fmla="*/ 326061 h 2156882"/>
              <a:gd name="connsiteX176" fmla="*/ 1722572 w 2254794"/>
              <a:gd name="connsiteY176" fmla="*/ 330374 h 2156882"/>
              <a:gd name="connsiteX177" fmla="*/ 1705319 w 2254794"/>
              <a:gd name="connsiteY177" fmla="*/ 343313 h 2156882"/>
              <a:gd name="connsiteX178" fmla="*/ 1692380 w 2254794"/>
              <a:gd name="connsiteY178" fmla="*/ 347627 h 2156882"/>
              <a:gd name="connsiteX179" fmla="*/ 1679440 w 2254794"/>
              <a:gd name="connsiteY179" fmla="*/ 356253 h 2156882"/>
              <a:gd name="connsiteX180" fmla="*/ 1662187 w 2254794"/>
              <a:gd name="connsiteY180" fmla="*/ 364879 h 2156882"/>
              <a:gd name="connsiteX181" fmla="*/ 1649248 w 2254794"/>
              <a:gd name="connsiteY181" fmla="*/ 369193 h 2156882"/>
              <a:gd name="connsiteX182" fmla="*/ 1636308 w 2254794"/>
              <a:gd name="connsiteY182" fmla="*/ 377819 h 2156882"/>
              <a:gd name="connsiteX183" fmla="*/ 1593176 w 2254794"/>
              <a:gd name="connsiteY183" fmla="*/ 390759 h 2156882"/>
              <a:gd name="connsiteX184" fmla="*/ 1580236 w 2254794"/>
              <a:gd name="connsiteY184" fmla="*/ 399385 h 2156882"/>
              <a:gd name="connsiteX185" fmla="*/ 1571610 w 2254794"/>
              <a:gd name="connsiteY185" fmla="*/ 408012 h 2156882"/>
              <a:gd name="connsiteX186" fmla="*/ 1558670 w 2254794"/>
              <a:gd name="connsiteY186" fmla="*/ 412325 h 2156882"/>
              <a:gd name="connsiteX187" fmla="*/ 1541418 w 2254794"/>
              <a:gd name="connsiteY187" fmla="*/ 433891 h 2156882"/>
              <a:gd name="connsiteX188" fmla="*/ 1528478 w 2254794"/>
              <a:gd name="connsiteY188" fmla="*/ 442517 h 2156882"/>
              <a:gd name="connsiteX189" fmla="*/ 1519851 w 2254794"/>
              <a:gd name="connsiteY189" fmla="*/ 451144 h 2156882"/>
              <a:gd name="connsiteX190" fmla="*/ 1493972 w 2254794"/>
              <a:gd name="connsiteY190" fmla="*/ 468396 h 2156882"/>
              <a:gd name="connsiteX191" fmla="*/ 1481033 w 2254794"/>
              <a:gd name="connsiteY191" fmla="*/ 477023 h 2156882"/>
              <a:gd name="connsiteX192" fmla="*/ 1455153 w 2254794"/>
              <a:gd name="connsiteY192" fmla="*/ 489962 h 2156882"/>
              <a:gd name="connsiteX193" fmla="*/ 1420648 w 2254794"/>
              <a:gd name="connsiteY193" fmla="*/ 507215 h 2156882"/>
              <a:gd name="connsiteX194" fmla="*/ 1407708 w 2254794"/>
              <a:gd name="connsiteY194" fmla="*/ 511529 h 2156882"/>
              <a:gd name="connsiteX195" fmla="*/ 1368889 w 2254794"/>
              <a:gd name="connsiteY195" fmla="*/ 533095 h 2156882"/>
              <a:gd name="connsiteX196" fmla="*/ 1355950 w 2254794"/>
              <a:gd name="connsiteY196" fmla="*/ 541721 h 2156882"/>
              <a:gd name="connsiteX197" fmla="*/ 1347323 w 2254794"/>
              <a:gd name="connsiteY197" fmla="*/ 550347 h 2156882"/>
              <a:gd name="connsiteX198" fmla="*/ 1334384 w 2254794"/>
              <a:gd name="connsiteY198" fmla="*/ 554661 h 2156882"/>
              <a:gd name="connsiteX199" fmla="*/ 1312818 w 2254794"/>
              <a:gd name="connsiteY199" fmla="*/ 567600 h 2156882"/>
              <a:gd name="connsiteX200" fmla="*/ 1304191 w 2254794"/>
              <a:gd name="connsiteY200" fmla="*/ 576227 h 2156882"/>
              <a:gd name="connsiteX201" fmla="*/ 1291251 w 2254794"/>
              <a:gd name="connsiteY201" fmla="*/ 584853 h 2156882"/>
              <a:gd name="connsiteX202" fmla="*/ 1248119 w 2254794"/>
              <a:gd name="connsiteY202" fmla="*/ 615046 h 2156882"/>
              <a:gd name="connsiteX203" fmla="*/ 1222240 w 2254794"/>
              <a:gd name="connsiteY203" fmla="*/ 632298 h 2156882"/>
              <a:gd name="connsiteX204" fmla="*/ 1209301 w 2254794"/>
              <a:gd name="connsiteY204" fmla="*/ 636612 h 2156882"/>
              <a:gd name="connsiteX205" fmla="*/ 1187734 w 2254794"/>
              <a:gd name="connsiteY205" fmla="*/ 653864 h 2156882"/>
              <a:gd name="connsiteX206" fmla="*/ 1161855 w 2254794"/>
              <a:gd name="connsiteY206" fmla="*/ 662491 h 2156882"/>
              <a:gd name="connsiteX207" fmla="*/ 1148916 w 2254794"/>
              <a:gd name="connsiteY207" fmla="*/ 671117 h 2156882"/>
              <a:gd name="connsiteX208" fmla="*/ 1123036 w 2254794"/>
              <a:gd name="connsiteY208" fmla="*/ 679744 h 2156882"/>
              <a:gd name="connsiteX209" fmla="*/ 1097157 w 2254794"/>
              <a:gd name="connsiteY209" fmla="*/ 692683 h 2156882"/>
              <a:gd name="connsiteX210" fmla="*/ 1088531 w 2254794"/>
              <a:gd name="connsiteY210" fmla="*/ 701310 h 2156882"/>
              <a:gd name="connsiteX211" fmla="*/ 1062651 w 2254794"/>
              <a:gd name="connsiteY211" fmla="*/ 709936 h 2156882"/>
              <a:gd name="connsiteX212" fmla="*/ 1036772 w 2254794"/>
              <a:gd name="connsiteY212" fmla="*/ 722876 h 2156882"/>
              <a:gd name="connsiteX213" fmla="*/ 1023833 w 2254794"/>
              <a:gd name="connsiteY213" fmla="*/ 731502 h 2156882"/>
              <a:gd name="connsiteX214" fmla="*/ 997953 w 2254794"/>
              <a:gd name="connsiteY214" fmla="*/ 740129 h 2156882"/>
              <a:gd name="connsiteX215" fmla="*/ 972074 w 2254794"/>
              <a:gd name="connsiteY215" fmla="*/ 753068 h 2156882"/>
              <a:gd name="connsiteX216" fmla="*/ 946195 w 2254794"/>
              <a:gd name="connsiteY216" fmla="*/ 770321 h 2156882"/>
              <a:gd name="connsiteX217" fmla="*/ 920316 w 2254794"/>
              <a:gd name="connsiteY217" fmla="*/ 778947 h 2156882"/>
              <a:gd name="connsiteX218" fmla="*/ 890123 w 2254794"/>
              <a:gd name="connsiteY218" fmla="*/ 791887 h 2156882"/>
              <a:gd name="connsiteX219" fmla="*/ 851304 w 2254794"/>
              <a:gd name="connsiteY219" fmla="*/ 813453 h 2156882"/>
              <a:gd name="connsiteX220" fmla="*/ 838365 w 2254794"/>
              <a:gd name="connsiteY220" fmla="*/ 822079 h 2156882"/>
              <a:gd name="connsiteX221" fmla="*/ 812485 w 2254794"/>
              <a:gd name="connsiteY221" fmla="*/ 830706 h 2156882"/>
              <a:gd name="connsiteX222" fmla="*/ 786606 w 2254794"/>
              <a:gd name="connsiteY222" fmla="*/ 839332 h 2156882"/>
              <a:gd name="connsiteX223" fmla="*/ 773667 w 2254794"/>
              <a:gd name="connsiteY223" fmla="*/ 843646 h 2156882"/>
              <a:gd name="connsiteX224" fmla="*/ 760727 w 2254794"/>
              <a:gd name="connsiteY224" fmla="*/ 847959 h 2156882"/>
              <a:gd name="connsiteX225" fmla="*/ 747787 w 2254794"/>
              <a:gd name="connsiteY225" fmla="*/ 856585 h 2156882"/>
              <a:gd name="connsiteX226" fmla="*/ 721908 w 2254794"/>
              <a:gd name="connsiteY226" fmla="*/ 865212 h 2156882"/>
              <a:gd name="connsiteX227" fmla="*/ 696029 w 2254794"/>
              <a:gd name="connsiteY227" fmla="*/ 882464 h 2156882"/>
              <a:gd name="connsiteX228" fmla="*/ 683089 w 2254794"/>
              <a:gd name="connsiteY228" fmla="*/ 891091 h 2156882"/>
              <a:gd name="connsiteX229" fmla="*/ 670150 w 2254794"/>
              <a:gd name="connsiteY229" fmla="*/ 895404 h 2156882"/>
              <a:gd name="connsiteX230" fmla="*/ 648584 w 2254794"/>
              <a:gd name="connsiteY230" fmla="*/ 912657 h 2156882"/>
              <a:gd name="connsiteX231" fmla="*/ 635644 w 2254794"/>
              <a:gd name="connsiteY231" fmla="*/ 916970 h 2156882"/>
              <a:gd name="connsiteX232" fmla="*/ 622704 w 2254794"/>
              <a:gd name="connsiteY232" fmla="*/ 925596 h 2156882"/>
              <a:gd name="connsiteX233" fmla="*/ 609765 w 2254794"/>
              <a:gd name="connsiteY233" fmla="*/ 929910 h 2156882"/>
              <a:gd name="connsiteX234" fmla="*/ 583885 w 2254794"/>
              <a:gd name="connsiteY234" fmla="*/ 947162 h 2156882"/>
              <a:gd name="connsiteX235" fmla="*/ 558006 w 2254794"/>
              <a:gd name="connsiteY235" fmla="*/ 960102 h 2156882"/>
              <a:gd name="connsiteX236" fmla="*/ 545067 w 2254794"/>
              <a:gd name="connsiteY236" fmla="*/ 964415 h 2156882"/>
              <a:gd name="connsiteX237" fmla="*/ 536440 w 2254794"/>
              <a:gd name="connsiteY237" fmla="*/ 973042 h 2156882"/>
              <a:gd name="connsiteX238" fmla="*/ 514874 w 2254794"/>
              <a:gd name="connsiteY238" fmla="*/ 985981 h 2156882"/>
              <a:gd name="connsiteX239" fmla="*/ 506248 w 2254794"/>
              <a:gd name="connsiteY239" fmla="*/ 998921 h 2156882"/>
              <a:gd name="connsiteX240" fmla="*/ 488995 w 2254794"/>
              <a:gd name="connsiteY240" fmla="*/ 1016174 h 2156882"/>
              <a:gd name="connsiteX241" fmla="*/ 467429 w 2254794"/>
              <a:gd name="connsiteY241" fmla="*/ 1033427 h 2156882"/>
              <a:gd name="connsiteX242" fmla="*/ 454489 w 2254794"/>
              <a:gd name="connsiteY242" fmla="*/ 1037740 h 2156882"/>
              <a:gd name="connsiteX243" fmla="*/ 441550 w 2254794"/>
              <a:gd name="connsiteY243" fmla="*/ 1050679 h 2156882"/>
              <a:gd name="connsiteX244" fmla="*/ 428610 w 2254794"/>
              <a:gd name="connsiteY244" fmla="*/ 1054993 h 2156882"/>
              <a:gd name="connsiteX245" fmla="*/ 419984 w 2254794"/>
              <a:gd name="connsiteY245" fmla="*/ 1067932 h 2156882"/>
              <a:gd name="connsiteX246" fmla="*/ 411357 w 2254794"/>
              <a:gd name="connsiteY246" fmla="*/ 1076559 h 2156882"/>
              <a:gd name="connsiteX247" fmla="*/ 402731 w 2254794"/>
              <a:gd name="connsiteY247" fmla="*/ 1102438 h 2156882"/>
              <a:gd name="connsiteX248" fmla="*/ 398418 w 2254794"/>
              <a:gd name="connsiteY248" fmla="*/ 1136944 h 2156882"/>
              <a:gd name="connsiteX249" fmla="*/ 394104 w 2254794"/>
              <a:gd name="connsiteY249" fmla="*/ 1167136 h 2156882"/>
              <a:gd name="connsiteX250" fmla="*/ 385478 w 2254794"/>
              <a:gd name="connsiteY250" fmla="*/ 1154196 h 215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2254794" h="2156882">
                <a:moveTo>
                  <a:pt x="385478" y="1154196"/>
                </a:moveTo>
                <a:cubicBezTo>
                  <a:pt x="383322" y="1184388"/>
                  <a:pt x="383804" y="1283631"/>
                  <a:pt x="381165" y="1348291"/>
                </a:cubicBezTo>
                <a:cubicBezTo>
                  <a:pt x="380760" y="1358214"/>
                  <a:pt x="369346" y="1384694"/>
                  <a:pt x="368225" y="1391423"/>
                </a:cubicBezTo>
                <a:cubicBezTo>
                  <a:pt x="366787" y="1400049"/>
                  <a:pt x="365627" y="1408726"/>
                  <a:pt x="363912" y="1417302"/>
                </a:cubicBezTo>
                <a:cubicBezTo>
                  <a:pt x="360652" y="1433604"/>
                  <a:pt x="356476" y="1443922"/>
                  <a:pt x="350972" y="1460434"/>
                </a:cubicBezTo>
                <a:lnTo>
                  <a:pt x="338033" y="1499253"/>
                </a:lnTo>
                <a:cubicBezTo>
                  <a:pt x="336595" y="1503566"/>
                  <a:pt x="336241" y="1508410"/>
                  <a:pt x="333719" y="1512193"/>
                </a:cubicBezTo>
                <a:cubicBezTo>
                  <a:pt x="330844" y="1516506"/>
                  <a:pt x="328466" y="1521196"/>
                  <a:pt x="325093" y="1525132"/>
                </a:cubicBezTo>
                <a:cubicBezTo>
                  <a:pt x="319800" y="1531307"/>
                  <a:pt x="312351" y="1535618"/>
                  <a:pt x="307840" y="1542385"/>
                </a:cubicBezTo>
                <a:cubicBezTo>
                  <a:pt x="304965" y="1546698"/>
                  <a:pt x="302588" y="1551389"/>
                  <a:pt x="299214" y="1555325"/>
                </a:cubicBezTo>
                <a:cubicBezTo>
                  <a:pt x="293921" y="1561500"/>
                  <a:pt x="286473" y="1565811"/>
                  <a:pt x="281961" y="1572578"/>
                </a:cubicBezTo>
                <a:cubicBezTo>
                  <a:pt x="255399" y="1612416"/>
                  <a:pt x="289299" y="1563404"/>
                  <a:pt x="264708" y="1594144"/>
                </a:cubicBezTo>
                <a:cubicBezTo>
                  <a:pt x="259283" y="1600926"/>
                  <a:pt x="255466" y="1610903"/>
                  <a:pt x="247455" y="1615710"/>
                </a:cubicBezTo>
                <a:cubicBezTo>
                  <a:pt x="243557" y="1618049"/>
                  <a:pt x="238829" y="1618585"/>
                  <a:pt x="234516" y="1620023"/>
                </a:cubicBezTo>
                <a:cubicBezTo>
                  <a:pt x="233078" y="1624336"/>
                  <a:pt x="231094" y="1628504"/>
                  <a:pt x="230202" y="1632962"/>
                </a:cubicBezTo>
                <a:cubicBezTo>
                  <a:pt x="223313" y="1667403"/>
                  <a:pt x="228712" y="1656920"/>
                  <a:pt x="221576" y="1689034"/>
                </a:cubicBezTo>
                <a:cubicBezTo>
                  <a:pt x="220590" y="1693472"/>
                  <a:pt x="218701" y="1697661"/>
                  <a:pt x="217263" y="1701974"/>
                </a:cubicBezTo>
                <a:cubicBezTo>
                  <a:pt x="215825" y="1713476"/>
                  <a:pt x="214856" y="1725046"/>
                  <a:pt x="212950" y="1736479"/>
                </a:cubicBezTo>
                <a:cubicBezTo>
                  <a:pt x="210778" y="1749508"/>
                  <a:pt x="203841" y="1768119"/>
                  <a:pt x="200010" y="1779612"/>
                </a:cubicBezTo>
                <a:cubicBezTo>
                  <a:pt x="198572" y="1783925"/>
                  <a:pt x="198912" y="1789336"/>
                  <a:pt x="195697" y="1792551"/>
                </a:cubicBezTo>
                <a:lnTo>
                  <a:pt x="174131" y="1814117"/>
                </a:lnTo>
                <a:cubicBezTo>
                  <a:pt x="162289" y="1825959"/>
                  <a:pt x="169362" y="1821458"/>
                  <a:pt x="152565" y="1827057"/>
                </a:cubicBezTo>
                <a:cubicBezTo>
                  <a:pt x="149689" y="1829932"/>
                  <a:pt x="147676" y="1834081"/>
                  <a:pt x="143938" y="1835683"/>
                </a:cubicBezTo>
                <a:cubicBezTo>
                  <a:pt x="137200" y="1838571"/>
                  <a:pt x="129445" y="1838067"/>
                  <a:pt x="122372" y="1839996"/>
                </a:cubicBezTo>
                <a:cubicBezTo>
                  <a:pt x="113599" y="1842389"/>
                  <a:pt x="105119" y="1845747"/>
                  <a:pt x="96493" y="1848623"/>
                </a:cubicBezTo>
                <a:lnTo>
                  <a:pt x="83553" y="1852936"/>
                </a:lnTo>
                <a:cubicBezTo>
                  <a:pt x="79240" y="1855811"/>
                  <a:pt x="75250" y="1859244"/>
                  <a:pt x="70614" y="1861562"/>
                </a:cubicBezTo>
                <a:cubicBezTo>
                  <a:pt x="66547" y="1863595"/>
                  <a:pt x="61649" y="1863668"/>
                  <a:pt x="57674" y="1865876"/>
                </a:cubicBezTo>
                <a:cubicBezTo>
                  <a:pt x="48611" y="1870911"/>
                  <a:pt x="40421" y="1877378"/>
                  <a:pt x="31795" y="1883129"/>
                </a:cubicBezTo>
                <a:lnTo>
                  <a:pt x="18855" y="1891755"/>
                </a:lnTo>
                <a:lnTo>
                  <a:pt x="5916" y="1900381"/>
                </a:lnTo>
                <a:cubicBezTo>
                  <a:pt x="-7397" y="1940312"/>
                  <a:pt x="5916" y="1895085"/>
                  <a:pt x="5916" y="1990959"/>
                </a:cubicBezTo>
                <a:cubicBezTo>
                  <a:pt x="5916" y="2045612"/>
                  <a:pt x="-2815" y="2100387"/>
                  <a:pt x="1602" y="2154861"/>
                </a:cubicBezTo>
                <a:cubicBezTo>
                  <a:pt x="2081" y="2160770"/>
                  <a:pt x="13104" y="2151985"/>
                  <a:pt x="18855" y="2150547"/>
                </a:cubicBezTo>
                <a:cubicBezTo>
                  <a:pt x="49351" y="2130218"/>
                  <a:pt x="12634" y="2156768"/>
                  <a:pt x="44734" y="2124668"/>
                </a:cubicBezTo>
                <a:cubicBezTo>
                  <a:pt x="48400" y="2121002"/>
                  <a:pt x="53626" y="2119280"/>
                  <a:pt x="57674" y="2116042"/>
                </a:cubicBezTo>
                <a:cubicBezTo>
                  <a:pt x="60850" y="2113502"/>
                  <a:pt x="63048" y="2109855"/>
                  <a:pt x="66301" y="2107415"/>
                </a:cubicBezTo>
                <a:cubicBezTo>
                  <a:pt x="74595" y="2101194"/>
                  <a:pt x="83554" y="2095913"/>
                  <a:pt x="92180" y="2090162"/>
                </a:cubicBezTo>
                <a:lnTo>
                  <a:pt x="118059" y="2072910"/>
                </a:lnTo>
                <a:cubicBezTo>
                  <a:pt x="122372" y="2071472"/>
                  <a:pt x="126932" y="2070629"/>
                  <a:pt x="130999" y="2068596"/>
                </a:cubicBezTo>
                <a:cubicBezTo>
                  <a:pt x="135635" y="2066278"/>
                  <a:pt x="139174" y="2062012"/>
                  <a:pt x="143938" y="2059970"/>
                </a:cubicBezTo>
                <a:cubicBezTo>
                  <a:pt x="160821" y="2052735"/>
                  <a:pt x="169666" y="2058632"/>
                  <a:pt x="187070" y="2047030"/>
                </a:cubicBezTo>
                <a:cubicBezTo>
                  <a:pt x="191383" y="2044155"/>
                  <a:pt x="195373" y="2040722"/>
                  <a:pt x="200010" y="2038404"/>
                </a:cubicBezTo>
                <a:cubicBezTo>
                  <a:pt x="204077" y="2036371"/>
                  <a:pt x="208771" y="2035882"/>
                  <a:pt x="212950" y="2034091"/>
                </a:cubicBezTo>
                <a:cubicBezTo>
                  <a:pt x="218860" y="2031558"/>
                  <a:pt x="224620" y="2028654"/>
                  <a:pt x="230202" y="2025464"/>
                </a:cubicBezTo>
                <a:cubicBezTo>
                  <a:pt x="234703" y="2022892"/>
                  <a:pt x="238405" y="2018943"/>
                  <a:pt x="243142" y="2016838"/>
                </a:cubicBezTo>
                <a:cubicBezTo>
                  <a:pt x="251451" y="2013145"/>
                  <a:pt x="260395" y="2011087"/>
                  <a:pt x="269021" y="2008212"/>
                </a:cubicBezTo>
                <a:cubicBezTo>
                  <a:pt x="273334" y="2006774"/>
                  <a:pt x="278178" y="2006420"/>
                  <a:pt x="281961" y="2003898"/>
                </a:cubicBezTo>
                <a:cubicBezTo>
                  <a:pt x="298684" y="1992750"/>
                  <a:pt x="289983" y="1996911"/>
                  <a:pt x="307840" y="1990959"/>
                </a:cubicBezTo>
                <a:cubicBezTo>
                  <a:pt x="310716" y="1988083"/>
                  <a:pt x="312830" y="1984151"/>
                  <a:pt x="316467" y="1982332"/>
                </a:cubicBezTo>
                <a:cubicBezTo>
                  <a:pt x="324600" y="1978266"/>
                  <a:pt x="342346" y="1973706"/>
                  <a:pt x="342346" y="1973706"/>
                </a:cubicBezTo>
                <a:cubicBezTo>
                  <a:pt x="345221" y="1970830"/>
                  <a:pt x="347485" y="1967171"/>
                  <a:pt x="350972" y="1965079"/>
                </a:cubicBezTo>
                <a:cubicBezTo>
                  <a:pt x="354871" y="1962740"/>
                  <a:pt x="360275" y="1963494"/>
                  <a:pt x="363912" y="1960766"/>
                </a:cubicBezTo>
                <a:cubicBezTo>
                  <a:pt x="403562" y="1931029"/>
                  <a:pt x="369184" y="1944631"/>
                  <a:pt x="398418" y="1934887"/>
                </a:cubicBezTo>
                <a:lnTo>
                  <a:pt x="424297" y="1917634"/>
                </a:lnTo>
                <a:cubicBezTo>
                  <a:pt x="428610" y="1914759"/>
                  <a:pt x="433571" y="1912673"/>
                  <a:pt x="437236" y="1909008"/>
                </a:cubicBezTo>
                <a:cubicBezTo>
                  <a:pt x="440112" y="1906132"/>
                  <a:pt x="442610" y="1902821"/>
                  <a:pt x="445863" y="1900381"/>
                </a:cubicBezTo>
                <a:cubicBezTo>
                  <a:pt x="454157" y="1894161"/>
                  <a:pt x="464412" y="1890460"/>
                  <a:pt x="471742" y="1883129"/>
                </a:cubicBezTo>
                <a:cubicBezTo>
                  <a:pt x="492570" y="1862299"/>
                  <a:pt x="466103" y="1887640"/>
                  <a:pt x="493308" y="1865876"/>
                </a:cubicBezTo>
                <a:cubicBezTo>
                  <a:pt x="496483" y="1863336"/>
                  <a:pt x="498759" y="1859789"/>
                  <a:pt x="501934" y="1857249"/>
                </a:cubicBezTo>
                <a:cubicBezTo>
                  <a:pt x="505982" y="1854011"/>
                  <a:pt x="510826" y="1851861"/>
                  <a:pt x="514874" y="1848623"/>
                </a:cubicBezTo>
                <a:cubicBezTo>
                  <a:pt x="528247" y="1837925"/>
                  <a:pt x="518740" y="1840220"/>
                  <a:pt x="536440" y="1831370"/>
                </a:cubicBezTo>
                <a:cubicBezTo>
                  <a:pt x="540507" y="1829337"/>
                  <a:pt x="545067" y="1828495"/>
                  <a:pt x="549380" y="1827057"/>
                </a:cubicBezTo>
                <a:cubicBezTo>
                  <a:pt x="566228" y="1810207"/>
                  <a:pt x="548550" y="1825315"/>
                  <a:pt x="570946" y="1814117"/>
                </a:cubicBezTo>
                <a:cubicBezTo>
                  <a:pt x="575582" y="1811799"/>
                  <a:pt x="579837" y="1808729"/>
                  <a:pt x="583885" y="1805491"/>
                </a:cubicBezTo>
                <a:cubicBezTo>
                  <a:pt x="587061" y="1802950"/>
                  <a:pt x="589025" y="1798956"/>
                  <a:pt x="592512" y="1796864"/>
                </a:cubicBezTo>
                <a:cubicBezTo>
                  <a:pt x="596410" y="1794525"/>
                  <a:pt x="601138" y="1793989"/>
                  <a:pt x="605451" y="1792551"/>
                </a:cubicBezTo>
                <a:cubicBezTo>
                  <a:pt x="627314" y="1770690"/>
                  <a:pt x="599016" y="1796414"/>
                  <a:pt x="627018" y="1779612"/>
                </a:cubicBezTo>
                <a:cubicBezTo>
                  <a:pt x="656621" y="1761849"/>
                  <a:pt x="611927" y="1778890"/>
                  <a:pt x="648584" y="1766672"/>
                </a:cubicBezTo>
                <a:cubicBezTo>
                  <a:pt x="651459" y="1762359"/>
                  <a:pt x="653162" y="1756970"/>
                  <a:pt x="657210" y="1753732"/>
                </a:cubicBezTo>
                <a:cubicBezTo>
                  <a:pt x="660760" y="1750892"/>
                  <a:pt x="666176" y="1751627"/>
                  <a:pt x="670150" y="1749419"/>
                </a:cubicBezTo>
                <a:cubicBezTo>
                  <a:pt x="679213" y="1744384"/>
                  <a:pt x="687403" y="1737917"/>
                  <a:pt x="696029" y="1732166"/>
                </a:cubicBezTo>
                <a:cubicBezTo>
                  <a:pt x="700342" y="1729291"/>
                  <a:pt x="705303" y="1727205"/>
                  <a:pt x="708968" y="1723540"/>
                </a:cubicBezTo>
                <a:lnTo>
                  <a:pt x="730534" y="1701974"/>
                </a:lnTo>
                <a:cubicBezTo>
                  <a:pt x="733410" y="1699098"/>
                  <a:pt x="735777" y="1695603"/>
                  <a:pt x="739161" y="1693347"/>
                </a:cubicBezTo>
                <a:cubicBezTo>
                  <a:pt x="747787" y="1687596"/>
                  <a:pt x="757709" y="1683426"/>
                  <a:pt x="765040" y="1676095"/>
                </a:cubicBezTo>
                <a:cubicBezTo>
                  <a:pt x="767916" y="1673219"/>
                  <a:pt x="770180" y="1669560"/>
                  <a:pt x="773667" y="1667468"/>
                </a:cubicBezTo>
                <a:cubicBezTo>
                  <a:pt x="777565" y="1665129"/>
                  <a:pt x="782540" y="1665188"/>
                  <a:pt x="786606" y="1663155"/>
                </a:cubicBezTo>
                <a:cubicBezTo>
                  <a:pt x="791243" y="1660837"/>
                  <a:pt x="794809" y="1656634"/>
                  <a:pt x="799546" y="1654529"/>
                </a:cubicBezTo>
                <a:cubicBezTo>
                  <a:pt x="807855" y="1650836"/>
                  <a:pt x="817292" y="1649968"/>
                  <a:pt x="825425" y="1645902"/>
                </a:cubicBezTo>
                <a:lnTo>
                  <a:pt x="842678" y="1637276"/>
                </a:lnTo>
                <a:cubicBezTo>
                  <a:pt x="862030" y="1617922"/>
                  <a:pt x="839049" y="1638333"/>
                  <a:pt x="864244" y="1624336"/>
                </a:cubicBezTo>
                <a:cubicBezTo>
                  <a:pt x="873307" y="1619301"/>
                  <a:pt x="880287" y="1610361"/>
                  <a:pt x="890123" y="1607083"/>
                </a:cubicBezTo>
                <a:lnTo>
                  <a:pt x="916002" y="1598457"/>
                </a:lnTo>
                <a:cubicBezTo>
                  <a:pt x="946999" y="1567460"/>
                  <a:pt x="894186" y="1617314"/>
                  <a:pt x="941882" y="1585517"/>
                </a:cubicBezTo>
                <a:cubicBezTo>
                  <a:pt x="991445" y="1552476"/>
                  <a:pt x="942721" y="1570860"/>
                  <a:pt x="976387" y="1559638"/>
                </a:cubicBezTo>
                <a:cubicBezTo>
                  <a:pt x="1017929" y="1518096"/>
                  <a:pt x="973728" y="1560041"/>
                  <a:pt x="1006580" y="1533759"/>
                </a:cubicBezTo>
                <a:cubicBezTo>
                  <a:pt x="1009755" y="1531219"/>
                  <a:pt x="1012031" y="1527672"/>
                  <a:pt x="1015206" y="1525132"/>
                </a:cubicBezTo>
                <a:cubicBezTo>
                  <a:pt x="1019254" y="1521894"/>
                  <a:pt x="1024098" y="1519744"/>
                  <a:pt x="1028146" y="1516506"/>
                </a:cubicBezTo>
                <a:cubicBezTo>
                  <a:pt x="1031321" y="1513966"/>
                  <a:pt x="1033285" y="1509971"/>
                  <a:pt x="1036772" y="1507879"/>
                </a:cubicBezTo>
                <a:cubicBezTo>
                  <a:pt x="1040671" y="1505540"/>
                  <a:pt x="1045399" y="1505004"/>
                  <a:pt x="1049712" y="1503566"/>
                </a:cubicBezTo>
                <a:cubicBezTo>
                  <a:pt x="1079374" y="1483791"/>
                  <a:pt x="1065755" y="1489591"/>
                  <a:pt x="1088531" y="1482000"/>
                </a:cubicBezTo>
                <a:cubicBezTo>
                  <a:pt x="1125616" y="1457277"/>
                  <a:pt x="1078692" y="1486920"/>
                  <a:pt x="1114410" y="1469061"/>
                </a:cubicBezTo>
                <a:cubicBezTo>
                  <a:pt x="1119047" y="1466743"/>
                  <a:pt x="1122849" y="1463006"/>
                  <a:pt x="1127350" y="1460434"/>
                </a:cubicBezTo>
                <a:cubicBezTo>
                  <a:pt x="1132932" y="1457244"/>
                  <a:pt x="1139252" y="1455374"/>
                  <a:pt x="1144602" y="1451808"/>
                </a:cubicBezTo>
                <a:cubicBezTo>
                  <a:pt x="1147986" y="1449552"/>
                  <a:pt x="1149592" y="1445000"/>
                  <a:pt x="1153229" y="1443181"/>
                </a:cubicBezTo>
                <a:cubicBezTo>
                  <a:pt x="1158531" y="1440530"/>
                  <a:pt x="1164731" y="1440306"/>
                  <a:pt x="1170482" y="1438868"/>
                </a:cubicBezTo>
                <a:cubicBezTo>
                  <a:pt x="1176233" y="1435993"/>
                  <a:pt x="1181824" y="1432775"/>
                  <a:pt x="1187734" y="1430242"/>
                </a:cubicBezTo>
                <a:cubicBezTo>
                  <a:pt x="1191913" y="1428451"/>
                  <a:pt x="1196775" y="1428268"/>
                  <a:pt x="1200674" y="1425929"/>
                </a:cubicBezTo>
                <a:cubicBezTo>
                  <a:pt x="1204161" y="1423837"/>
                  <a:pt x="1206177" y="1419906"/>
                  <a:pt x="1209301" y="1417302"/>
                </a:cubicBezTo>
                <a:cubicBezTo>
                  <a:pt x="1214823" y="1412700"/>
                  <a:pt x="1221210" y="1409171"/>
                  <a:pt x="1226553" y="1404362"/>
                </a:cubicBezTo>
                <a:cubicBezTo>
                  <a:pt x="1235621" y="1396201"/>
                  <a:pt x="1243806" y="1387109"/>
                  <a:pt x="1252433" y="1378483"/>
                </a:cubicBezTo>
                <a:lnTo>
                  <a:pt x="1273999" y="1356917"/>
                </a:lnTo>
                <a:cubicBezTo>
                  <a:pt x="1279750" y="1351166"/>
                  <a:pt x="1284484" y="1344175"/>
                  <a:pt x="1291251" y="1339664"/>
                </a:cubicBezTo>
                <a:cubicBezTo>
                  <a:pt x="1295564" y="1336789"/>
                  <a:pt x="1299973" y="1334051"/>
                  <a:pt x="1304191" y="1331038"/>
                </a:cubicBezTo>
                <a:cubicBezTo>
                  <a:pt x="1308756" y="1327777"/>
                  <a:pt x="1327602" y="1312863"/>
                  <a:pt x="1334384" y="1309472"/>
                </a:cubicBezTo>
                <a:cubicBezTo>
                  <a:pt x="1338450" y="1307439"/>
                  <a:pt x="1343010" y="1306597"/>
                  <a:pt x="1347323" y="1305159"/>
                </a:cubicBezTo>
                <a:cubicBezTo>
                  <a:pt x="1378856" y="1284136"/>
                  <a:pt x="1339201" y="1309801"/>
                  <a:pt x="1377516" y="1287906"/>
                </a:cubicBezTo>
                <a:cubicBezTo>
                  <a:pt x="1399576" y="1275300"/>
                  <a:pt x="1389734" y="1273771"/>
                  <a:pt x="1424961" y="1262027"/>
                </a:cubicBezTo>
                <a:cubicBezTo>
                  <a:pt x="1429274" y="1260589"/>
                  <a:pt x="1433722" y="1259504"/>
                  <a:pt x="1437901" y="1257713"/>
                </a:cubicBezTo>
                <a:cubicBezTo>
                  <a:pt x="1443811" y="1255180"/>
                  <a:pt x="1449803" y="1252653"/>
                  <a:pt x="1455153" y="1249087"/>
                </a:cubicBezTo>
                <a:cubicBezTo>
                  <a:pt x="1458537" y="1246831"/>
                  <a:pt x="1460143" y="1242280"/>
                  <a:pt x="1463780" y="1240461"/>
                </a:cubicBezTo>
                <a:cubicBezTo>
                  <a:pt x="1471913" y="1236394"/>
                  <a:pt x="1481033" y="1234710"/>
                  <a:pt x="1489659" y="1231834"/>
                </a:cubicBezTo>
                <a:cubicBezTo>
                  <a:pt x="1493972" y="1230396"/>
                  <a:pt x="1498532" y="1229554"/>
                  <a:pt x="1502599" y="1227521"/>
                </a:cubicBezTo>
                <a:cubicBezTo>
                  <a:pt x="1523918" y="1216862"/>
                  <a:pt x="1513752" y="1220928"/>
                  <a:pt x="1532791" y="1214581"/>
                </a:cubicBezTo>
                <a:cubicBezTo>
                  <a:pt x="1540814" y="1206558"/>
                  <a:pt x="1543476" y="1202770"/>
                  <a:pt x="1554357" y="1197329"/>
                </a:cubicBezTo>
                <a:cubicBezTo>
                  <a:pt x="1558424" y="1195296"/>
                  <a:pt x="1563322" y="1195223"/>
                  <a:pt x="1567297" y="1193015"/>
                </a:cubicBezTo>
                <a:cubicBezTo>
                  <a:pt x="1611785" y="1168298"/>
                  <a:pt x="1576838" y="1181207"/>
                  <a:pt x="1606116" y="1171449"/>
                </a:cubicBezTo>
                <a:cubicBezTo>
                  <a:pt x="1610429" y="1167136"/>
                  <a:pt x="1614334" y="1162372"/>
                  <a:pt x="1619055" y="1158510"/>
                </a:cubicBezTo>
                <a:cubicBezTo>
                  <a:pt x="1630183" y="1149406"/>
                  <a:pt x="1645586" y="1144593"/>
                  <a:pt x="1653561" y="1132630"/>
                </a:cubicBezTo>
                <a:cubicBezTo>
                  <a:pt x="1669261" y="1109081"/>
                  <a:pt x="1653760" y="1129221"/>
                  <a:pt x="1679440" y="1106751"/>
                </a:cubicBezTo>
                <a:cubicBezTo>
                  <a:pt x="1685561" y="1101395"/>
                  <a:pt x="1689926" y="1094009"/>
                  <a:pt x="1696693" y="1089498"/>
                </a:cubicBezTo>
                <a:cubicBezTo>
                  <a:pt x="1701006" y="1086623"/>
                  <a:pt x="1705732" y="1084286"/>
                  <a:pt x="1709633" y="1080872"/>
                </a:cubicBezTo>
                <a:cubicBezTo>
                  <a:pt x="1717284" y="1074178"/>
                  <a:pt x="1722740" y="1064945"/>
                  <a:pt x="1731199" y="1059306"/>
                </a:cubicBezTo>
                <a:lnTo>
                  <a:pt x="1770018" y="1033427"/>
                </a:lnTo>
                <a:cubicBezTo>
                  <a:pt x="1774331" y="1030552"/>
                  <a:pt x="1778039" y="1026439"/>
                  <a:pt x="1782957" y="1024800"/>
                </a:cubicBezTo>
                <a:lnTo>
                  <a:pt x="1795897" y="1020487"/>
                </a:lnTo>
                <a:cubicBezTo>
                  <a:pt x="1832972" y="995771"/>
                  <a:pt x="1786067" y="1025402"/>
                  <a:pt x="1821776" y="1007547"/>
                </a:cubicBezTo>
                <a:cubicBezTo>
                  <a:pt x="1855217" y="990827"/>
                  <a:pt x="1815137" y="1005447"/>
                  <a:pt x="1847655" y="994608"/>
                </a:cubicBezTo>
                <a:cubicBezTo>
                  <a:pt x="1854611" y="987652"/>
                  <a:pt x="1859700" y="981435"/>
                  <a:pt x="1869221" y="977355"/>
                </a:cubicBezTo>
                <a:cubicBezTo>
                  <a:pt x="1874670" y="975020"/>
                  <a:pt x="1880723" y="974480"/>
                  <a:pt x="1886474" y="973042"/>
                </a:cubicBezTo>
                <a:cubicBezTo>
                  <a:pt x="1903323" y="956193"/>
                  <a:pt x="1885645" y="971299"/>
                  <a:pt x="1908040" y="960102"/>
                </a:cubicBezTo>
                <a:cubicBezTo>
                  <a:pt x="1945674" y="941286"/>
                  <a:pt x="1893352" y="960627"/>
                  <a:pt x="1938233" y="947162"/>
                </a:cubicBezTo>
                <a:cubicBezTo>
                  <a:pt x="1946942" y="944549"/>
                  <a:pt x="1964112" y="938536"/>
                  <a:pt x="1964112" y="938536"/>
                </a:cubicBezTo>
                <a:cubicBezTo>
                  <a:pt x="2001187" y="913820"/>
                  <a:pt x="1954282" y="943451"/>
                  <a:pt x="1989991" y="925596"/>
                </a:cubicBezTo>
                <a:cubicBezTo>
                  <a:pt x="2023432" y="908876"/>
                  <a:pt x="1983352" y="923496"/>
                  <a:pt x="2015870" y="912657"/>
                </a:cubicBezTo>
                <a:cubicBezTo>
                  <a:pt x="2040969" y="887558"/>
                  <a:pt x="2004789" y="922610"/>
                  <a:pt x="2037436" y="895404"/>
                </a:cubicBezTo>
                <a:cubicBezTo>
                  <a:pt x="2070641" y="867733"/>
                  <a:pt x="2031194" y="895251"/>
                  <a:pt x="2063316" y="873838"/>
                </a:cubicBezTo>
                <a:cubicBezTo>
                  <a:pt x="2066191" y="869525"/>
                  <a:pt x="2068276" y="864564"/>
                  <a:pt x="2071942" y="860898"/>
                </a:cubicBezTo>
                <a:cubicBezTo>
                  <a:pt x="2075608" y="857232"/>
                  <a:pt x="2081468" y="856173"/>
                  <a:pt x="2084882" y="852272"/>
                </a:cubicBezTo>
                <a:cubicBezTo>
                  <a:pt x="2113382" y="819701"/>
                  <a:pt x="2088472" y="830948"/>
                  <a:pt x="2115074" y="822079"/>
                </a:cubicBezTo>
                <a:cubicBezTo>
                  <a:pt x="2132258" y="796307"/>
                  <a:pt x="2113491" y="818717"/>
                  <a:pt x="2136640" y="804827"/>
                </a:cubicBezTo>
                <a:cubicBezTo>
                  <a:pt x="2140127" y="802735"/>
                  <a:pt x="2141883" y="798456"/>
                  <a:pt x="2145267" y="796200"/>
                </a:cubicBezTo>
                <a:cubicBezTo>
                  <a:pt x="2150617" y="792634"/>
                  <a:pt x="2157006" y="790882"/>
                  <a:pt x="2162519" y="787574"/>
                </a:cubicBezTo>
                <a:cubicBezTo>
                  <a:pt x="2199597" y="765328"/>
                  <a:pt x="2175312" y="774683"/>
                  <a:pt x="2201338" y="766008"/>
                </a:cubicBezTo>
                <a:cubicBezTo>
                  <a:pt x="2204214" y="763132"/>
                  <a:pt x="2206328" y="759200"/>
                  <a:pt x="2209965" y="757381"/>
                </a:cubicBezTo>
                <a:cubicBezTo>
                  <a:pt x="2218098" y="753315"/>
                  <a:pt x="2235844" y="748755"/>
                  <a:pt x="2235844" y="748755"/>
                </a:cubicBezTo>
                <a:cubicBezTo>
                  <a:pt x="2258697" y="680190"/>
                  <a:pt x="2235844" y="753641"/>
                  <a:pt x="2235844" y="563287"/>
                </a:cubicBezTo>
                <a:cubicBezTo>
                  <a:pt x="2235844" y="508634"/>
                  <a:pt x="2238336" y="454008"/>
                  <a:pt x="2240157" y="399385"/>
                </a:cubicBezTo>
                <a:cubicBezTo>
                  <a:pt x="2247208" y="187855"/>
                  <a:pt x="2244088" y="240846"/>
                  <a:pt x="2253097" y="114713"/>
                </a:cubicBezTo>
                <a:cubicBezTo>
                  <a:pt x="2251659" y="77332"/>
                  <a:pt x="2260127" y="38218"/>
                  <a:pt x="2248784" y="2570"/>
                </a:cubicBezTo>
                <a:cubicBezTo>
                  <a:pt x="2245640" y="-7310"/>
                  <a:pt x="2231531" y="14072"/>
                  <a:pt x="2222904" y="19823"/>
                </a:cubicBezTo>
                <a:lnTo>
                  <a:pt x="2209965" y="28449"/>
                </a:lnTo>
                <a:lnTo>
                  <a:pt x="2197025" y="37076"/>
                </a:lnTo>
                <a:cubicBezTo>
                  <a:pt x="2174023" y="71578"/>
                  <a:pt x="2204213" y="29888"/>
                  <a:pt x="2175459" y="58642"/>
                </a:cubicBezTo>
                <a:cubicBezTo>
                  <a:pt x="2171794" y="62307"/>
                  <a:pt x="2170734" y="68168"/>
                  <a:pt x="2166833" y="71581"/>
                </a:cubicBezTo>
                <a:cubicBezTo>
                  <a:pt x="2159030" y="78408"/>
                  <a:pt x="2148284" y="81502"/>
                  <a:pt x="2140953" y="88834"/>
                </a:cubicBezTo>
                <a:cubicBezTo>
                  <a:pt x="2132928" y="96860"/>
                  <a:pt x="2130272" y="100645"/>
                  <a:pt x="2119387" y="106087"/>
                </a:cubicBezTo>
                <a:cubicBezTo>
                  <a:pt x="2115321" y="108120"/>
                  <a:pt x="2110761" y="108962"/>
                  <a:pt x="2106448" y="110400"/>
                </a:cubicBezTo>
                <a:cubicBezTo>
                  <a:pt x="2095207" y="121641"/>
                  <a:pt x="2086207" y="133461"/>
                  <a:pt x="2071942" y="140593"/>
                </a:cubicBezTo>
                <a:cubicBezTo>
                  <a:pt x="2067875" y="142626"/>
                  <a:pt x="2063315" y="143468"/>
                  <a:pt x="2059002" y="144906"/>
                </a:cubicBezTo>
                <a:cubicBezTo>
                  <a:pt x="2021923" y="169626"/>
                  <a:pt x="2068837" y="139988"/>
                  <a:pt x="2033123" y="157846"/>
                </a:cubicBezTo>
                <a:cubicBezTo>
                  <a:pt x="1999685" y="174565"/>
                  <a:pt x="2039763" y="159946"/>
                  <a:pt x="2007244" y="170785"/>
                </a:cubicBezTo>
                <a:cubicBezTo>
                  <a:pt x="2002931" y="173661"/>
                  <a:pt x="1998941" y="177094"/>
                  <a:pt x="1994304" y="179412"/>
                </a:cubicBezTo>
                <a:cubicBezTo>
                  <a:pt x="1990238" y="181445"/>
                  <a:pt x="1985263" y="181386"/>
                  <a:pt x="1981365" y="183725"/>
                </a:cubicBezTo>
                <a:cubicBezTo>
                  <a:pt x="1951762" y="201486"/>
                  <a:pt x="1996452" y="184446"/>
                  <a:pt x="1959799" y="196664"/>
                </a:cubicBezTo>
                <a:cubicBezTo>
                  <a:pt x="1930136" y="216439"/>
                  <a:pt x="1943755" y="210638"/>
                  <a:pt x="1920980" y="218230"/>
                </a:cubicBezTo>
                <a:cubicBezTo>
                  <a:pt x="1883903" y="242949"/>
                  <a:pt x="1930808" y="213317"/>
                  <a:pt x="1895101" y="231170"/>
                </a:cubicBezTo>
                <a:cubicBezTo>
                  <a:pt x="1890464" y="233488"/>
                  <a:pt x="1886798" y="237478"/>
                  <a:pt x="1882161" y="239796"/>
                </a:cubicBezTo>
                <a:cubicBezTo>
                  <a:pt x="1878094" y="241829"/>
                  <a:pt x="1873288" y="242077"/>
                  <a:pt x="1869221" y="244110"/>
                </a:cubicBezTo>
                <a:cubicBezTo>
                  <a:pt x="1842555" y="257443"/>
                  <a:pt x="1870867" y="248763"/>
                  <a:pt x="1839029" y="269989"/>
                </a:cubicBezTo>
                <a:lnTo>
                  <a:pt x="1813150" y="287242"/>
                </a:lnTo>
                <a:cubicBezTo>
                  <a:pt x="1808837" y="290117"/>
                  <a:pt x="1805128" y="294229"/>
                  <a:pt x="1800210" y="295868"/>
                </a:cubicBezTo>
                <a:cubicBezTo>
                  <a:pt x="1791584" y="298744"/>
                  <a:pt x="1781897" y="299451"/>
                  <a:pt x="1774331" y="304495"/>
                </a:cubicBezTo>
                <a:cubicBezTo>
                  <a:pt x="1757608" y="315643"/>
                  <a:pt x="1766309" y="311482"/>
                  <a:pt x="1748451" y="317434"/>
                </a:cubicBezTo>
                <a:cubicBezTo>
                  <a:pt x="1744138" y="320310"/>
                  <a:pt x="1740148" y="323743"/>
                  <a:pt x="1735512" y="326061"/>
                </a:cubicBezTo>
                <a:cubicBezTo>
                  <a:pt x="1731445" y="328094"/>
                  <a:pt x="1726520" y="328118"/>
                  <a:pt x="1722572" y="330374"/>
                </a:cubicBezTo>
                <a:cubicBezTo>
                  <a:pt x="1716330" y="333940"/>
                  <a:pt x="1711560" y="339746"/>
                  <a:pt x="1705319" y="343313"/>
                </a:cubicBezTo>
                <a:cubicBezTo>
                  <a:pt x="1701372" y="345569"/>
                  <a:pt x="1696446" y="345594"/>
                  <a:pt x="1692380" y="347627"/>
                </a:cubicBezTo>
                <a:cubicBezTo>
                  <a:pt x="1687743" y="349945"/>
                  <a:pt x="1683941" y="353681"/>
                  <a:pt x="1679440" y="356253"/>
                </a:cubicBezTo>
                <a:cubicBezTo>
                  <a:pt x="1673857" y="359443"/>
                  <a:pt x="1668097" y="362346"/>
                  <a:pt x="1662187" y="364879"/>
                </a:cubicBezTo>
                <a:cubicBezTo>
                  <a:pt x="1658008" y="366670"/>
                  <a:pt x="1653314" y="367160"/>
                  <a:pt x="1649248" y="369193"/>
                </a:cubicBezTo>
                <a:cubicBezTo>
                  <a:pt x="1644611" y="371511"/>
                  <a:pt x="1641073" y="375777"/>
                  <a:pt x="1636308" y="377819"/>
                </a:cubicBezTo>
                <a:cubicBezTo>
                  <a:pt x="1619426" y="385054"/>
                  <a:pt x="1610579" y="379158"/>
                  <a:pt x="1593176" y="390759"/>
                </a:cubicBezTo>
                <a:cubicBezTo>
                  <a:pt x="1588863" y="393634"/>
                  <a:pt x="1584284" y="396147"/>
                  <a:pt x="1580236" y="399385"/>
                </a:cubicBezTo>
                <a:cubicBezTo>
                  <a:pt x="1577061" y="401925"/>
                  <a:pt x="1575097" y="405920"/>
                  <a:pt x="1571610" y="408012"/>
                </a:cubicBezTo>
                <a:cubicBezTo>
                  <a:pt x="1567711" y="410351"/>
                  <a:pt x="1562983" y="410887"/>
                  <a:pt x="1558670" y="412325"/>
                </a:cubicBezTo>
                <a:cubicBezTo>
                  <a:pt x="1552267" y="421929"/>
                  <a:pt x="1550195" y="426869"/>
                  <a:pt x="1541418" y="433891"/>
                </a:cubicBezTo>
                <a:cubicBezTo>
                  <a:pt x="1537370" y="437129"/>
                  <a:pt x="1532526" y="439279"/>
                  <a:pt x="1528478" y="442517"/>
                </a:cubicBezTo>
                <a:cubicBezTo>
                  <a:pt x="1525302" y="445057"/>
                  <a:pt x="1523104" y="448704"/>
                  <a:pt x="1519851" y="451144"/>
                </a:cubicBezTo>
                <a:cubicBezTo>
                  <a:pt x="1511557" y="457364"/>
                  <a:pt x="1502598" y="462645"/>
                  <a:pt x="1493972" y="468396"/>
                </a:cubicBezTo>
                <a:cubicBezTo>
                  <a:pt x="1489659" y="471271"/>
                  <a:pt x="1485951" y="475384"/>
                  <a:pt x="1481033" y="477023"/>
                </a:cubicBezTo>
                <a:cubicBezTo>
                  <a:pt x="1467367" y="481578"/>
                  <a:pt x="1467096" y="480407"/>
                  <a:pt x="1455153" y="489962"/>
                </a:cubicBezTo>
                <a:cubicBezTo>
                  <a:pt x="1433641" y="507171"/>
                  <a:pt x="1464821" y="492490"/>
                  <a:pt x="1420648" y="507215"/>
                </a:cubicBezTo>
                <a:lnTo>
                  <a:pt x="1407708" y="511529"/>
                </a:lnTo>
                <a:cubicBezTo>
                  <a:pt x="1367093" y="552141"/>
                  <a:pt x="1432225" y="490871"/>
                  <a:pt x="1368889" y="533095"/>
                </a:cubicBezTo>
                <a:cubicBezTo>
                  <a:pt x="1364576" y="535970"/>
                  <a:pt x="1359998" y="538483"/>
                  <a:pt x="1355950" y="541721"/>
                </a:cubicBezTo>
                <a:cubicBezTo>
                  <a:pt x="1352774" y="544261"/>
                  <a:pt x="1350810" y="548255"/>
                  <a:pt x="1347323" y="550347"/>
                </a:cubicBezTo>
                <a:cubicBezTo>
                  <a:pt x="1343425" y="552686"/>
                  <a:pt x="1338697" y="553223"/>
                  <a:pt x="1334384" y="554661"/>
                </a:cubicBezTo>
                <a:cubicBezTo>
                  <a:pt x="1312522" y="576521"/>
                  <a:pt x="1340817" y="550800"/>
                  <a:pt x="1312818" y="567600"/>
                </a:cubicBezTo>
                <a:cubicBezTo>
                  <a:pt x="1309331" y="569692"/>
                  <a:pt x="1307367" y="573687"/>
                  <a:pt x="1304191" y="576227"/>
                </a:cubicBezTo>
                <a:cubicBezTo>
                  <a:pt x="1300143" y="579465"/>
                  <a:pt x="1295469" y="581840"/>
                  <a:pt x="1291251" y="584853"/>
                </a:cubicBezTo>
                <a:cubicBezTo>
                  <a:pt x="1246525" y="616801"/>
                  <a:pt x="1307644" y="575363"/>
                  <a:pt x="1248119" y="615046"/>
                </a:cubicBezTo>
                <a:lnTo>
                  <a:pt x="1222240" y="632298"/>
                </a:lnTo>
                <a:lnTo>
                  <a:pt x="1209301" y="636612"/>
                </a:lnTo>
                <a:cubicBezTo>
                  <a:pt x="1202130" y="643782"/>
                  <a:pt x="1197528" y="649511"/>
                  <a:pt x="1187734" y="653864"/>
                </a:cubicBezTo>
                <a:cubicBezTo>
                  <a:pt x="1179425" y="657557"/>
                  <a:pt x="1161855" y="662491"/>
                  <a:pt x="1161855" y="662491"/>
                </a:cubicBezTo>
                <a:cubicBezTo>
                  <a:pt x="1157542" y="665366"/>
                  <a:pt x="1153653" y="669012"/>
                  <a:pt x="1148916" y="671117"/>
                </a:cubicBezTo>
                <a:cubicBezTo>
                  <a:pt x="1140606" y="674810"/>
                  <a:pt x="1130602" y="674700"/>
                  <a:pt x="1123036" y="679744"/>
                </a:cubicBezTo>
                <a:cubicBezTo>
                  <a:pt x="1106314" y="690892"/>
                  <a:pt x="1115015" y="686731"/>
                  <a:pt x="1097157" y="692683"/>
                </a:cubicBezTo>
                <a:cubicBezTo>
                  <a:pt x="1094282" y="695559"/>
                  <a:pt x="1092168" y="699491"/>
                  <a:pt x="1088531" y="701310"/>
                </a:cubicBezTo>
                <a:cubicBezTo>
                  <a:pt x="1080398" y="705377"/>
                  <a:pt x="1062651" y="709936"/>
                  <a:pt x="1062651" y="709936"/>
                </a:cubicBezTo>
                <a:cubicBezTo>
                  <a:pt x="1025572" y="734656"/>
                  <a:pt x="1072486" y="705018"/>
                  <a:pt x="1036772" y="722876"/>
                </a:cubicBezTo>
                <a:cubicBezTo>
                  <a:pt x="1032136" y="725194"/>
                  <a:pt x="1028570" y="729397"/>
                  <a:pt x="1023833" y="731502"/>
                </a:cubicBezTo>
                <a:cubicBezTo>
                  <a:pt x="1015523" y="735195"/>
                  <a:pt x="1005519" y="735085"/>
                  <a:pt x="997953" y="740129"/>
                </a:cubicBezTo>
                <a:cubicBezTo>
                  <a:pt x="981231" y="751277"/>
                  <a:pt x="989932" y="747116"/>
                  <a:pt x="972074" y="753068"/>
                </a:cubicBezTo>
                <a:cubicBezTo>
                  <a:pt x="963448" y="758819"/>
                  <a:pt x="956031" y="767043"/>
                  <a:pt x="946195" y="770321"/>
                </a:cubicBezTo>
                <a:cubicBezTo>
                  <a:pt x="937569" y="773196"/>
                  <a:pt x="928449" y="774880"/>
                  <a:pt x="920316" y="778947"/>
                </a:cubicBezTo>
                <a:cubicBezTo>
                  <a:pt x="898996" y="789607"/>
                  <a:pt x="909163" y="785541"/>
                  <a:pt x="890123" y="791887"/>
                </a:cubicBezTo>
                <a:cubicBezTo>
                  <a:pt x="860461" y="811662"/>
                  <a:pt x="874080" y="805862"/>
                  <a:pt x="851304" y="813453"/>
                </a:cubicBezTo>
                <a:cubicBezTo>
                  <a:pt x="846991" y="816328"/>
                  <a:pt x="843102" y="819974"/>
                  <a:pt x="838365" y="822079"/>
                </a:cubicBezTo>
                <a:cubicBezTo>
                  <a:pt x="830055" y="825772"/>
                  <a:pt x="821112" y="827830"/>
                  <a:pt x="812485" y="830706"/>
                </a:cubicBezTo>
                <a:lnTo>
                  <a:pt x="786606" y="839332"/>
                </a:lnTo>
                <a:lnTo>
                  <a:pt x="773667" y="843646"/>
                </a:lnTo>
                <a:cubicBezTo>
                  <a:pt x="769354" y="845084"/>
                  <a:pt x="764510" y="845437"/>
                  <a:pt x="760727" y="847959"/>
                </a:cubicBezTo>
                <a:cubicBezTo>
                  <a:pt x="756414" y="850834"/>
                  <a:pt x="752524" y="854480"/>
                  <a:pt x="747787" y="856585"/>
                </a:cubicBezTo>
                <a:cubicBezTo>
                  <a:pt x="739478" y="860278"/>
                  <a:pt x="729474" y="860168"/>
                  <a:pt x="721908" y="865212"/>
                </a:cubicBezTo>
                <a:lnTo>
                  <a:pt x="696029" y="882464"/>
                </a:lnTo>
                <a:cubicBezTo>
                  <a:pt x="691716" y="885340"/>
                  <a:pt x="688007" y="889452"/>
                  <a:pt x="683089" y="891091"/>
                </a:cubicBezTo>
                <a:lnTo>
                  <a:pt x="670150" y="895404"/>
                </a:lnTo>
                <a:cubicBezTo>
                  <a:pt x="662128" y="903425"/>
                  <a:pt x="659462" y="907218"/>
                  <a:pt x="648584" y="912657"/>
                </a:cubicBezTo>
                <a:cubicBezTo>
                  <a:pt x="644517" y="914690"/>
                  <a:pt x="639711" y="914937"/>
                  <a:pt x="635644" y="916970"/>
                </a:cubicBezTo>
                <a:cubicBezTo>
                  <a:pt x="631007" y="919288"/>
                  <a:pt x="627341" y="923278"/>
                  <a:pt x="622704" y="925596"/>
                </a:cubicBezTo>
                <a:cubicBezTo>
                  <a:pt x="618638" y="927629"/>
                  <a:pt x="613739" y="927702"/>
                  <a:pt x="609765" y="929910"/>
                </a:cubicBezTo>
                <a:cubicBezTo>
                  <a:pt x="600702" y="934945"/>
                  <a:pt x="593720" y="943883"/>
                  <a:pt x="583885" y="947162"/>
                </a:cubicBezTo>
                <a:cubicBezTo>
                  <a:pt x="551356" y="958007"/>
                  <a:pt x="591458" y="943376"/>
                  <a:pt x="558006" y="960102"/>
                </a:cubicBezTo>
                <a:cubicBezTo>
                  <a:pt x="553940" y="962135"/>
                  <a:pt x="549380" y="962977"/>
                  <a:pt x="545067" y="964415"/>
                </a:cubicBezTo>
                <a:cubicBezTo>
                  <a:pt x="542191" y="967291"/>
                  <a:pt x="539927" y="970950"/>
                  <a:pt x="536440" y="973042"/>
                </a:cubicBezTo>
                <a:cubicBezTo>
                  <a:pt x="517845" y="984199"/>
                  <a:pt x="528324" y="969169"/>
                  <a:pt x="514874" y="985981"/>
                </a:cubicBezTo>
                <a:cubicBezTo>
                  <a:pt x="511636" y="990029"/>
                  <a:pt x="509622" y="994985"/>
                  <a:pt x="506248" y="998921"/>
                </a:cubicBezTo>
                <a:cubicBezTo>
                  <a:pt x="500955" y="1005096"/>
                  <a:pt x="494746" y="1010423"/>
                  <a:pt x="488995" y="1016174"/>
                </a:cubicBezTo>
                <a:cubicBezTo>
                  <a:pt x="480974" y="1024194"/>
                  <a:pt x="478306" y="1027988"/>
                  <a:pt x="467429" y="1033427"/>
                </a:cubicBezTo>
                <a:cubicBezTo>
                  <a:pt x="463362" y="1035460"/>
                  <a:pt x="458802" y="1036302"/>
                  <a:pt x="454489" y="1037740"/>
                </a:cubicBezTo>
                <a:cubicBezTo>
                  <a:pt x="450176" y="1042053"/>
                  <a:pt x="446625" y="1047296"/>
                  <a:pt x="441550" y="1050679"/>
                </a:cubicBezTo>
                <a:cubicBezTo>
                  <a:pt x="437767" y="1053201"/>
                  <a:pt x="432160" y="1052153"/>
                  <a:pt x="428610" y="1054993"/>
                </a:cubicBezTo>
                <a:cubicBezTo>
                  <a:pt x="424562" y="1058231"/>
                  <a:pt x="423222" y="1063884"/>
                  <a:pt x="419984" y="1067932"/>
                </a:cubicBezTo>
                <a:cubicBezTo>
                  <a:pt x="417443" y="1071108"/>
                  <a:pt x="414233" y="1073683"/>
                  <a:pt x="411357" y="1076559"/>
                </a:cubicBezTo>
                <a:cubicBezTo>
                  <a:pt x="408482" y="1085185"/>
                  <a:pt x="403859" y="1093415"/>
                  <a:pt x="402731" y="1102438"/>
                </a:cubicBezTo>
                <a:cubicBezTo>
                  <a:pt x="401293" y="1113940"/>
                  <a:pt x="399950" y="1125454"/>
                  <a:pt x="398418" y="1136944"/>
                </a:cubicBezTo>
                <a:cubicBezTo>
                  <a:pt x="397074" y="1147021"/>
                  <a:pt x="394780" y="1156992"/>
                  <a:pt x="394104" y="1167136"/>
                </a:cubicBezTo>
                <a:cubicBezTo>
                  <a:pt x="393339" y="1178613"/>
                  <a:pt x="387634" y="1124004"/>
                  <a:pt x="385478" y="11541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effectLst/>
              <a:latin typeface="Microsoft Sans Serif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9225" y="3011072"/>
            <a:ext cx="35638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0" dirty="0" smtClean="0">
                <a:latin typeface="+mn-lt"/>
              </a:rPr>
              <a:t>Questions:</a:t>
            </a:r>
          </a:p>
          <a:p>
            <a:pPr marL="285750" indent="-285750">
              <a:lnSpc>
                <a:spcPct val="150000"/>
              </a:lnSpc>
              <a:buFont typeface="Wingdings 3" panose="05040102010807070707" pitchFamily="18" charset="2"/>
              <a:buChar char=""/>
            </a:pPr>
            <a:r>
              <a:rPr lang="en-US" sz="1400" b="0" dirty="0" smtClean="0">
                <a:latin typeface="+mn-lt"/>
              </a:rPr>
              <a:t>storage?</a:t>
            </a:r>
          </a:p>
          <a:p>
            <a:pPr marL="285750" indent="-285750">
              <a:lnSpc>
                <a:spcPct val="150000"/>
              </a:lnSpc>
              <a:buFont typeface="Wingdings 3" panose="05040102010807070707" pitchFamily="18" charset="2"/>
              <a:buChar char=""/>
            </a:pPr>
            <a:r>
              <a:rPr lang="en-US" sz="1400" b="0" dirty="0" smtClean="0">
                <a:latin typeface="+mn-lt"/>
              </a:rPr>
              <a:t>flow behavior?</a:t>
            </a:r>
            <a:endParaRPr lang="en-US" sz="1400" b="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 3" panose="05040102010807070707" pitchFamily="18" charset="2"/>
              <a:buChar char=""/>
            </a:pPr>
            <a:r>
              <a:rPr lang="en-US" sz="1400" b="0" dirty="0" smtClean="0">
                <a:latin typeface="+mn-lt"/>
              </a:rPr>
              <a:t>vulnerability?</a:t>
            </a:r>
          </a:p>
          <a:p>
            <a:pPr marL="285750" indent="-285750">
              <a:lnSpc>
                <a:spcPct val="150000"/>
              </a:lnSpc>
              <a:buFont typeface="Wingdings 3" panose="05040102010807070707" pitchFamily="18" charset="2"/>
              <a:buChar char=""/>
            </a:pPr>
            <a:r>
              <a:rPr lang="en-US" sz="1400" b="0" dirty="0" smtClean="0">
                <a:latin typeface="+mn-lt"/>
              </a:rPr>
              <a:t>…</a:t>
            </a:r>
          </a:p>
        </p:txBody>
      </p:sp>
      <p:pic>
        <p:nvPicPr>
          <p:cNvPr id="9" name="Picture 2" descr="C:\Dropbox\AGU\CWEMF 2014\CWEMFLogo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7" y="6367132"/>
            <a:ext cx="496445" cy="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2" y="6530287"/>
            <a:ext cx="639236" cy="2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09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72184" y="649365"/>
            <a:ext cx="674975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en-US" sz="2800" b="0" dirty="0" smtClean="0">
                <a:latin typeface="Verdana" pitchFamily="34" charset="0"/>
              </a:rPr>
              <a:t>Numerical hybrid flow model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0" name="Rectangle 183"/>
          <p:cNvSpPr>
            <a:spLocks noChangeArrowheads="1"/>
          </p:cNvSpPr>
          <p:nvPr/>
        </p:nvSpPr>
        <p:spPr bwMode="auto">
          <a:xfrm>
            <a:off x="754777" y="5563586"/>
            <a:ext cx="4459234" cy="28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ct val="10000"/>
              </a:spcBef>
              <a:defRPr/>
            </a:pPr>
            <a:r>
              <a:rPr kumimoji="1" lang="de-DE" sz="1400" b="0" dirty="0" err="1" smtClean="0">
                <a:latin typeface="+mn-lt"/>
              </a:rPr>
              <a:t>head</a:t>
            </a:r>
            <a:r>
              <a:rPr kumimoji="1" lang="de-DE" sz="1400" b="0" dirty="0" smtClean="0">
                <a:latin typeface="+mn-lt"/>
              </a:rPr>
              <a:t> </a:t>
            </a:r>
            <a:r>
              <a:rPr kumimoji="1" lang="de-DE" sz="1400" b="0" dirty="0" err="1" smtClean="0">
                <a:latin typeface="+mn-lt"/>
              </a:rPr>
              <a:t>dependent</a:t>
            </a:r>
            <a:r>
              <a:rPr kumimoji="1" lang="de-DE" sz="1400" b="0" dirty="0" smtClean="0">
                <a:latin typeface="+mn-lt"/>
              </a:rPr>
              <a:t> </a:t>
            </a:r>
            <a:r>
              <a:rPr kumimoji="1" lang="de-DE" sz="1400" b="0" dirty="0" err="1" smtClean="0">
                <a:latin typeface="+mn-lt"/>
              </a:rPr>
              <a:t>water</a:t>
            </a:r>
            <a:r>
              <a:rPr kumimoji="1" lang="de-DE" sz="1400" b="0" dirty="0" smtClean="0">
                <a:latin typeface="+mn-lt"/>
              </a:rPr>
              <a:t> </a:t>
            </a:r>
            <a:r>
              <a:rPr kumimoji="1" lang="de-DE" sz="1400" b="0" dirty="0" err="1" smtClean="0">
                <a:latin typeface="+mn-lt"/>
              </a:rPr>
              <a:t>transfer</a:t>
            </a:r>
            <a:r>
              <a:rPr kumimoji="1" lang="de-DE" sz="1400" b="0" dirty="0" smtClean="0">
                <a:latin typeface="+mn-lt"/>
              </a:rPr>
              <a:t> </a:t>
            </a:r>
            <a:r>
              <a:rPr kumimoji="1" lang="de-DE" sz="1400" b="0" dirty="0" err="1" smtClean="0">
                <a:latin typeface="+mn-lt"/>
              </a:rPr>
              <a:t>between</a:t>
            </a:r>
            <a:r>
              <a:rPr kumimoji="1" lang="de-DE" sz="1400" b="0" dirty="0" smtClean="0">
                <a:latin typeface="+mn-lt"/>
              </a:rPr>
              <a:t> </a:t>
            </a:r>
            <a:r>
              <a:rPr kumimoji="1" lang="de-DE" sz="1400" b="0" dirty="0" err="1" smtClean="0">
                <a:latin typeface="+mn-lt"/>
              </a:rPr>
              <a:t>matrix</a:t>
            </a:r>
            <a:r>
              <a:rPr kumimoji="1" lang="de-DE" sz="1400" b="0" dirty="0" smtClean="0">
                <a:latin typeface="+mn-lt"/>
              </a:rPr>
              <a:t> </a:t>
            </a:r>
            <a:r>
              <a:rPr kumimoji="1" lang="de-DE" sz="1400" b="0" dirty="0" err="1" smtClean="0">
                <a:latin typeface="+mn-lt"/>
              </a:rPr>
              <a:t>and</a:t>
            </a:r>
            <a:r>
              <a:rPr kumimoji="1" lang="de-DE" sz="1400" b="0" dirty="0" smtClean="0">
                <a:latin typeface="+mn-lt"/>
              </a:rPr>
              <a:t> </a:t>
            </a:r>
            <a:r>
              <a:rPr kumimoji="1" lang="de-DE" sz="1400" b="0" dirty="0" err="1" smtClean="0">
                <a:latin typeface="+mn-lt"/>
              </a:rPr>
              <a:t>conduits</a:t>
            </a:r>
            <a:endParaRPr kumimoji="1" lang="de-DE" sz="1400" b="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94866" y="1200143"/>
            <a:ext cx="8320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0" dirty="0" smtClean="0">
                <a:latin typeface="+mn-lt"/>
              </a:rPr>
              <a:t>MODFLOW-OWHM Conduit Flow Process (CFP) hydraulics</a:t>
            </a:r>
            <a:endParaRPr lang="en-US" sz="2400" b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31291" y="2868024"/>
            <a:ext cx="335348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+mn-lt"/>
              </a:rPr>
              <a:t>flow equations</a:t>
            </a:r>
          </a:p>
          <a:p>
            <a:pPr>
              <a:lnSpc>
                <a:spcPct val="150000"/>
              </a:lnSpc>
            </a:pPr>
            <a:r>
              <a:rPr lang="en-US" sz="1400" b="0" dirty="0" smtClean="0">
                <a:latin typeface="+mn-lt"/>
              </a:rPr>
              <a:t>matrix: 	3D groundwater flow (Darcy)</a:t>
            </a:r>
          </a:p>
          <a:p>
            <a:pPr>
              <a:lnSpc>
                <a:spcPct val="150000"/>
              </a:lnSpc>
            </a:pPr>
            <a:r>
              <a:rPr lang="en-US" sz="1400" b="0" dirty="0">
                <a:latin typeface="+mn-lt"/>
              </a:rPr>
              <a:t>p</a:t>
            </a:r>
            <a:r>
              <a:rPr lang="en-US" sz="1400" b="0" dirty="0" smtClean="0">
                <a:latin typeface="+mn-lt"/>
              </a:rPr>
              <a:t>ipes: 	1D pipe flow (Darcy-Weisbach)</a:t>
            </a:r>
          </a:p>
          <a:p>
            <a:pPr>
              <a:lnSpc>
                <a:spcPct val="150000"/>
              </a:lnSpc>
            </a:pPr>
            <a:r>
              <a:rPr lang="en-US" sz="1400" b="0" dirty="0">
                <a:latin typeface="+mn-lt"/>
              </a:rPr>
              <a:t>	</a:t>
            </a:r>
            <a:r>
              <a:rPr lang="en-US" sz="1400" b="0" dirty="0" smtClean="0">
                <a:latin typeface="+mn-lt"/>
              </a:rPr>
              <a:t>laminar: Hagen-Poiseuille</a:t>
            </a:r>
          </a:p>
          <a:p>
            <a:pPr>
              <a:lnSpc>
                <a:spcPct val="150000"/>
              </a:lnSpc>
            </a:pPr>
            <a:r>
              <a:rPr lang="en-US" sz="1400" b="0" dirty="0">
                <a:latin typeface="+mn-lt"/>
              </a:rPr>
              <a:t>	</a:t>
            </a:r>
            <a:r>
              <a:rPr lang="en-US" sz="1400" b="0" dirty="0" smtClean="0">
                <a:latin typeface="+mn-lt"/>
              </a:rPr>
              <a:t>turbulent: Colebrook-White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5148213" cy="3078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371451" y="5456830"/>
                <a:ext cx="206742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d>
                        <m:d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51" y="5456830"/>
                <a:ext cx="2067425" cy="4154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10874" y="3133852"/>
            <a:ext cx="1619756" cy="276999"/>
            <a:chOff x="940030" y="3498836"/>
            <a:chExt cx="1619756" cy="276999"/>
          </a:xfrm>
        </p:grpSpPr>
        <p:sp>
          <p:nvSpPr>
            <p:cNvPr id="7" name="Rectangle 6"/>
            <p:cNvSpPr/>
            <p:nvPr/>
          </p:nvSpPr>
          <p:spPr bwMode="auto">
            <a:xfrm>
              <a:off x="1060860" y="3556888"/>
              <a:ext cx="1378096" cy="1608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effectLst/>
                <a:latin typeface="Microsoft Sans Serif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0030" y="3498836"/>
              <a:ext cx="161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(MODFLOW-OWHM)</a:t>
              </a:r>
            </a:p>
          </p:txBody>
        </p:sp>
      </p:grpSp>
      <p:pic>
        <p:nvPicPr>
          <p:cNvPr id="11" name="Picture 2" descr="C:\Dropbox\AGU\CWEMF 2014\CWEMFLogo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7" y="6367132"/>
            <a:ext cx="496445" cy="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2" y="6530287"/>
            <a:ext cx="639236" cy="2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Partially Filled Pipe and Hydraulic Properties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486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ropbox\AGU\CWEMF 2014\CWEMFLogo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7" y="6367132"/>
            <a:ext cx="496445" cy="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2" y="6530287"/>
            <a:ext cx="639236" cy="2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6200" y="228600"/>
            <a:ext cx="8915400" cy="64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en-US" sz="2800" dirty="0" smtClean="0">
                <a:latin typeface="Verdana" pitchFamily="34" charset="0"/>
              </a:rPr>
              <a:t>Improvements over MODFLOW-CFP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57200" y="914400"/>
            <a:ext cx="8229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/>
              <a:t>MODFLOW-OWHM Conduit Flow Process</a:t>
            </a:r>
            <a:endParaRPr lang="en-US" sz="2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51120"/>
            <a:ext cx="5148213" cy="30780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2714332"/>
            <a:ext cx="1619756" cy="276999"/>
            <a:chOff x="978773" y="3490396"/>
            <a:chExt cx="1619756" cy="276999"/>
          </a:xfrm>
        </p:grpSpPr>
        <p:sp>
          <p:nvSpPr>
            <p:cNvPr id="7" name="Rectangle 6"/>
            <p:cNvSpPr/>
            <p:nvPr/>
          </p:nvSpPr>
          <p:spPr bwMode="auto">
            <a:xfrm>
              <a:off x="1060860" y="3556888"/>
              <a:ext cx="129614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smtClean="0">
                <a:latin typeface="Microsoft Sans Serif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8773" y="3490396"/>
              <a:ext cx="161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(MODFLOW-OWHM)</a:t>
              </a:r>
            </a:p>
          </p:txBody>
        </p:sp>
      </p:grpSp>
      <p:sp>
        <p:nvSpPr>
          <p:cNvPr id="11" name="Textfeld 1"/>
          <p:cNvSpPr txBox="1"/>
          <p:nvPr/>
        </p:nvSpPr>
        <p:spPr>
          <a:xfrm>
            <a:off x="5257800" y="1447800"/>
            <a:ext cx="3923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+mn-lt"/>
              </a:rPr>
              <a:t>Additional boundary conditions for pipes: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n-lt"/>
              </a:rPr>
              <a:t>fixed head that can switch to limited flow </a:t>
            </a:r>
            <a:r>
              <a:rPr lang="en-US" sz="1400" b="0" i="1" dirty="0" smtClean="0">
                <a:latin typeface="+mn-lt"/>
              </a:rPr>
              <a:t>(Bauer et al. 2005)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n-lt"/>
              </a:rPr>
              <a:t>river (Cauchy type)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n-lt"/>
              </a:rPr>
              <a:t>well (Neumann type)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+mn-lt"/>
              </a:rPr>
              <a:t>input of time series</a:t>
            </a:r>
          </a:p>
        </p:txBody>
      </p:sp>
      <p:pic>
        <p:nvPicPr>
          <p:cNvPr id="12" name="Picture 3" descr="C:\00_Daten\01_Eigene Dateien\00 - Karst\01_Project\97_Organisation\02_Meetings\2012 11 Montpellier\FIGS\renner96.jpg"/>
          <p:cNvPicPr>
            <a:picLocks noChangeAspect="1" noChangeArrowheads="1"/>
          </p:cNvPicPr>
          <p:nvPr/>
        </p:nvPicPr>
        <p:blipFill>
          <a:blip r:embed="rId4" cstate="print"/>
          <a:srcRect l="2000" t="5212" b="10406"/>
          <a:stretch>
            <a:fillRect/>
          </a:stretch>
        </p:blipFill>
        <p:spPr bwMode="auto">
          <a:xfrm>
            <a:off x="5257800" y="3851086"/>
            <a:ext cx="2933862" cy="2908249"/>
          </a:xfrm>
          <a:prstGeom prst="rect">
            <a:avLst/>
          </a:prstGeom>
          <a:noFill/>
        </p:spPr>
      </p:pic>
      <p:sp>
        <p:nvSpPr>
          <p:cNvPr id="14" name="Textfeld 9"/>
          <p:cNvSpPr txBox="1"/>
          <p:nvPr/>
        </p:nvSpPr>
        <p:spPr>
          <a:xfrm>
            <a:off x="5257800" y="3479125"/>
            <a:ext cx="3923928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+mn-lt"/>
              </a:rPr>
              <a:t>Additional storage for pipes:</a:t>
            </a:r>
          </a:p>
        </p:txBody>
      </p:sp>
      <p:pic>
        <p:nvPicPr>
          <p:cNvPr id="13" name="Picture 2" descr="C:\Dropbox\AGU\CWEMF 2014\CWEMFLogo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7" y="6367132"/>
            <a:ext cx="496445" cy="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2" y="6530287"/>
            <a:ext cx="639236" cy="2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4563" y="152400"/>
            <a:ext cx="8229600" cy="609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 panose="02040503050406030204" pitchFamily="18" charset="0"/>
              </a:rPr>
              <a:t>General MODFLOW-OWHM Improvements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362" y="990600"/>
            <a:ext cx="9126638" cy="5867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ts val="2400"/>
              </a:spcAft>
            </a:pPr>
            <a:r>
              <a:rPr lang="en-US" u="sng" dirty="0" smtClean="0">
                <a:sym typeface="Wingdings" pitchFamily="2" charset="2"/>
              </a:rPr>
              <a:t>Coordinate System</a:t>
            </a:r>
            <a:r>
              <a:rPr lang="en-US" dirty="0" smtClean="0">
                <a:sym typeface="Wingdings" pitchFamily="2" charset="2"/>
              </a:rPr>
              <a:t> → Linked to other packages so you can reference location by X,Y coordinate rather than Row and Column.</a:t>
            </a:r>
          </a:p>
          <a:p>
            <a:pPr fontAlgn="base">
              <a:spcBef>
                <a:spcPts val="0"/>
              </a:spcBef>
              <a:spcAft>
                <a:spcPts val="2400"/>
              </a:spcAft>
            </a:pPr>
            <a:r>
              <a:rPr lang="en-US" u="sng" dirty="0" smtClean="0">
                <a:sym typeface="Wingdings" pitchFamily="2" charset="2"/>
              </a:rPr>
              <a:t>Real Time (DIS)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→ Option to take into account leap years instead of using 365.2425 days in a year.</a:t>
            </a:r>
          </a:p>
          <a:p>
            <a:pPr fontAlgn="base">
              <a:spcBef>
                <a:spcPts val="0"/>
              </a:spcBef>
              <a:spcAft>
                <a:spcPts val="2400"/>
              </a:spcAft>
            </a:pPr>
            <a:r>
              <a:rPr lang="en-US" u="sng" dirty="0">
                <a:sym typeface="Wingdings" pitchFamily="2" charset="2"/>
              </a:rPr>
              <a:t>Calendar Dates (DIS)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→ Option to incorporate calendar dates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fontAlgn="base">
              <a:spcBef>
                <a:spcPts val="0"/>
              </a:spcBef>
              <a:spcAft>
                <a:spcPts val="2400"/>
              </a:spcAft>
            </a:pPr>
            <a:r>
              <a:rPr lang="en-US" u="sng" dirty="0" err="1" smtClean="0"/>
              <a:t>ExpressionParser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→</a:t>
            </a:r>
            <a:r>
              <a:rPr lang="en-US" dirty="0" smtClean="0">
                <a:sym typeface="Wingdings" pitchFamily="2" charset="2"/>
              </a:rPr>
              <a:t> Can now handle conditional evaluation in the form: IF(Condition, True, False). For example: IF(A&lt;B, X^2, 4*X)</a:t>
            </a:r>
            <a:endParaRPr lang="en-US" dirty="0" smtClean="0"/>
          </a:p>
          <a:p>
            <a:pPr fontAlgn="base">
              <a:spcBef>
                <a:spcPts val="0"/>
              </a:spcBef>
              <a:spcAft>
                <a:spcPts val="2400"/>
              </a:spcAft>
            </a:pPr>
            <a:r>
              <a:rPr lang="en-US" u="sng" dirty="0" smtClean="0">
                <a:sym typeface="Wingdings" panose="05000000000000000000" pitchFamily="2" charset="2"/>
              </a:rPr>
              <a:t>WEL Package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→</a:t>
            </a:r>
            <a:r>
              <a:rPr lang="en-US" dirty="0" smtClean="0">
                <a:sym typeface="Wingdings" panose="05000000000000000000" pitchFamily="2" charset="2"/>
              </a:rPr>
              <a:t> Rewritten using modern coding techniques. Can run old WEL code along with the new giving two WEL budget print outs (allows segmentation of budget information). New WEL </a:t>
            </a:r>
            <a:r>
              <a:rPr lang="en-US" dirty="0" err="1" smtClean="0">
                <a:sym typeface="Wingdings" panose="05000000000000000000" pitchFamily="2" charset="2"/>
              </a:rPr>
              <a:t>pakage</a:t>
            </a:r>
            <a:r>
              <a:rPr lang="en-US" dirty="0" smtClean="0">
                <a:sym typeface="Wingdings" panose="05000000000000000000" pitchFamily="2" charset="2"/>
              </a:rPr>
              <a:t> contains additional features such as emulation of pumpage reduction.</a:t>
            </a:r>
          </a:p>
          <a:p>
            <a:pPr fontAlgn="base">
              <a:spcBef>
                <a:spcPts val="0"/>
              </a:spcBef>
              <a:spcAft>
                <a:spcPts val="2400"/>
              </a:spcAft>
            </a:pPr>
            <a:r>
              <a:rPr lang="en-US" u="sng" dirty="0" smtClean="0">
                <a:sym typeface="Wingdings" pitchFamily="2" charset="2"/>
              </a:rPr>
              <a:t>HFB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→</a:t>
            </a:r>
            <a:r>
              <a:rPr lang="en-US" dirty="0" smtClean="0">
                <a:sym typeface="Wingdings" pitchFamily="2" charset="2"/>
              </a:rPr>
              <a:t> Now allows vertical flow barriers between model layers.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Tabfile </a:t>
            </a:r>
            <a:r>
              <a:rPr lang="en-US" dirty="0" smtClean="0"/>
              <a:t>Improvements</a:t>
            </a:r>
            <a:br>
              <a:rPr lang="en-US" dirty="0" smtClean="0"/>
            </a:br>
            <a:r>
              <a:rPr lang="en-US" dirty="0" smtClean="0"/>
              <a:t>(Time Series Input)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40362"/>
          </a:xfrm>
        </p:spPr>
        <p:txBody>
          <a:bodyPr>
            <a:normAutofit fontScale="70000" lnSpcReduction="20000"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u="sng" dirty="0">
                <a:solidFill>
                  <a:srgbClr val="000000"/>
                </a:solidFill>
                <a:latin typeface="+mj-lt"/>
                <a:sym typeface="Wingdings" pitchFamily="2" charset="2"/>
              </a:rPr>
              <a:t>Linked to the </a:t>
            </a:r>
            <a:r>
              <a:rPr lang="en-US" u="sng" dirty="0" err="1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ExpressionParser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 → Tabfile 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itchFamily="2" charset="2"/>
              </a:rPr>
              <a:t>no longer limited to just a single scale factor. Can be any expression that uses the tabfile value as the independent variable. Below is an example of a GHB parameter that uses the tabfile GHB_SLV and applies its result to the expression TABEXP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: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sz="1400" dirty="0">
              <a:solidFill>
                <a:srgbClr val="000000"/>
              </a:solidFill>
              <a:latin typeface="+mj-lt"/>
              <a:sym typeface="Wingdings" pitchFamily="2" charset="2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GHB_SLV_1  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GHB   1.0   153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1  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30  67  -999.  55.12    GHB_SLV   1.0  " 0.450 + 1.025*TAB "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#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Lay Row Col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Bhead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 Cond     TABNAM   TSFAC   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TABEXP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sz="14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  <a:sym typeface="Wingdings" pitchFamily="2" charset="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u="sng" dirty="0">
                <a:solidFill>
                  <a:srgbClr val="000000"/>
                </a:solidFill>
                <a:latin typeface="+mj-lt"/>
                <a:sym typeface="Wingdings" pitchFamily="2" charset="2"/>
              </a:rPr>
              <a:t>Stress Period Time Frame</a:t>
            </a:r>
            <a:r>
              <a:rPr lang="en-US" i="1" dirty="0">
                <a:solidFill>
                  <a:srgbClr val="0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→ 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Time 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itchFamily="2" charset="2"/>
              </a:rPr>
              <a:t>frame for processing tabfile values can be changed from being based on the current time step to the stress period.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400" u="sng" dirty="0" smtClean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u="sng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Step </a:t>
            </a:r>
            <a:r>
              <a:rPr lang="en-US" u="sng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→ 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Option 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to disable interpolation when there is no data within time step and just use the previously available tabfile value. Useful for migration of older MODFLOW Input files as a first step to MF-OWHM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8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Input Option: Line Feed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211763"/>
          </a:xfrm>
        </p:spPr>
        <p:txBody>
          <a:bodyPr>
            <a:normAutofit/>
          </a:bodyPr>
          <a:lstStyle/>
          <a:p>
            <a:r>
              <a:rPr lang="en-US" sz="2200" dirty="0"/>
              <a:t>Input design can be used to replace entirely certain packages (WEL) or work along side the current input (MNW2).</a:t>
            </a:r>
          </a:p>
          <a:p>
            <a:r>
              <a:rPr lang="en-US" sz="2200" dirty="0"/>
              <a:t>Each input is called a feed file and can easily be made in Excel.</a:t>
            </a:r>
          </a:p>
          <a:p>
            <a:r>
              <a:rPr lang="en-US" sz="2200" dirty="0"/>
              <a:t>Below is an example Feed:</a:t>
            </a:r>
          </a:p>
          <a:p>
            <a:endParaRPr lang="en-US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76769"/>
              </p:ext>
            </p:extLst>
          </p:nvPr>
        </p:nvGraphicFramePr>
        <p:xfrm>
          <a:off x="2286000" y="2667005"/>
          <a:ext cx="4626836" cy="4114795"/>
        </p:xfrm>
        <a:graphic>
          <a:graphicData uri="http://schemas.openxmlformats.org/drawingml/2006/table">
            <a:tbl>
              <a:tblPr/>
              <a:tblGrid>
                <a:gridCol w="804667"/>
                <a:gridCol w="804667"/>
                <a:gridCol w="1005834"/>
                <a:gridCol w="1005834"/>
                <a:gridCol w="1005834"/>
              </a:tblGrid>
              <a:tr h="2467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Comments</a:t>
                      </a:r>
                    </a:p>
                  </a:txBody>
                  <a:tcPr marL="6169" marR="6169" marT="6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6169" marT="6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6169" marT="6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Well</a:t>
                      </a:r>
                    </a:p>
                  </a:txBody>
                  <a:tcPr marL="6169" marR="6169" marT="61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137160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69" marR="137160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69" marR="137160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W1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69" marR="137160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69" marR="137160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69" marR="137160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W2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69" marR="137160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69" marR="137160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69" marR="137160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W3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5"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69" marR="137160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69" marR="137160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69" marR="137160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W4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PERIOD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   W1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</a:t>
                      </a:r>
                    </a:p>
                  </a:txBody>
                  <a:tcPr marL="6169" marR="6169" marT="61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NaN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1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</a:t>
                      </a: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NaN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2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NaN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3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-1500</a:t>
                      </a: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4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NaN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5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NaN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6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-1500</a:t>
                      </a: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7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8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9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9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5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</a:t>
                      </a:r>
                    </a:p>
                  </a:txBody>
                  <a:tcPr marL="6169" marR="137160" marT="61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-2000</a:t>
                      </a:r>
                    </a:p>
                  </a:txBody>
                  <a:tcPr marL="6169" marR="137160" marT="61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# 10</a:t>
                      </a:r>
                    </a:p>
                  </a:txBody>
                  <a:tcPr marL="6169" marR="6169" marT="61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818617" y="3657600"/>
            <a:ext cx="137160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14018" y="3475146"/>
            <a:ext cx="114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not drilled yet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75518" y="3048000"/>
            <a:ext cx="33909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6417" y="2362200"/>
            <a:ext cx="152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present but not pumping</a:t>
            </a:r>
            <a:endParaRPr lang="en-US" dirty="0"/>
          </a:p>
        </p:txBody>
      </p:sp>
      <p:pic>
        <p:nvPicPr>
          <p:cNvPr id="10" name="Picture 2" descr="C:\Dropbox\AGU\CWEMF 2014\CWEMFLog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12568"/>
            <a:ext cx="546089" cy="4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06414"/>
            <a:ext cx="703160" cy="2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935162"/>
          </a:xfrm>
        </p:spPr>
        <p:txBody>
          <a:bodyPr>
            <a:noAutofit/>
          </a:bodyPr>
          <a:lstStyle/>
          <a:p>
            <a:r>
              <a:rPr lang="en-US" sz="3000" dirty="0"/>
              <a:t>Conclusion </a:t>
            </a:r>
            <a:r>
              <a:rPr lang="en-US" sz="3000" dirty="0" smtClean="0"/>
              <a:t>→ Why </a:t>
            </a:r>
            <a:r>
              <a:rPr lang="en-US" sz="3000" dirty="0"/>
              <a:t>Use Integrated Hydrologic Modeling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(viz. MF-OWHM)?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n-US" u="sng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Integrated </a:t>
            </a:r>
            <a:r>
              <a:rPr lang="en-US" u="sng" dirty="0">
                <a:solidFill>
                  <a:srgbClr val="000000"/>
                </a:solidFill>
                <a:latin typeface="+mj-lt"/>
                <a:sym typeface="Wingdings" pitchFamily="2" charset="2"/>
              </a:rPr>
              <a:t>Hydrologic Model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itchFamily="2" charset="2"/>
              </a:rPr>
              <a:t> → Physically-Based &amp; fully coupled simulation of water from Surface Water, Groundwater, &amp; Landscape </a:t>
            </a:r>
            <a:endParaRPr lang="en-US" dirty="0" smtClean="0">
              <a:solidFill>
                <a:srgbClr val="000000"/>
              </a:solidFill>
              <a:latin typeface="+mj-lt"/>
              <a:sym typeface="Wingdings" pitchFamily="2" charset="2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1400" dirty="0">
              <a:solidFill>
                <a:srgbClr val="000000"/>
              </a:solidFill>
              <a:latin typeface="+mj-lt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000000"/>
                </a:solidFill>
                <a:latin typeface="+mj-lt"/>
                <a:sym typeface="Wingdings" pitchFamily="2" charset="2"/>
              </a:rPr>
              <a:t>Conjunctive Use Supply-and-Demand Modeling Framework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→ 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Connected 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itchFamily="2" charset="2"/>
              </a:rPr>
              <a:t>to Natural and Human Uses &amp; Movement of Water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14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u="sng" dirty="0" smtClean="0">
                <a:solidFill>
                  <a:srgbClr val="000000"/>
                </a:solidFill>
                <a:latin typeface="+mj-lt"/>
              </a:rPr>
              <a:t>OWHM’s </a:t>
            </a:r>
            <a:r>
              <a:rPr lang="en-US" u="sng" dirty="0">
                <a:solidFill>
                  <a:srgbClr val="000000"/>
                </a:solidFill>
                <a:latin typeface="+mj-lt"/>
              </a:rPr>
              <a:t>Mission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Simulates All the Water – All the Time – Everywhere in the Simulated Hydrosphere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14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u="sng" dirty="0" smtClean="0">
                <a:solidFill>
                  <a:srgbClr val="000000"/>
                </a:solidFill>
                <a:latin typeface="+mj-lt"/>
              </a:rPr>
              <a:t>Directly </a:t>
            </a:r>
            <a:r>
              <a:rPr lang="en-US" u="sng" dirty="0">
                <a:solidFill>
                  <a:srgbClr val="000000"/>
                </a:solidFill>
                <a:latin typeface="+mj-lt"/>
              </a:rPr>
              <a:t>Addresses the Supply &amp; Demand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Components and interchanges of Conjunctive Use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  <a:sym typeface="Wingdings" pitchFamily="2" charset="2"/>
              </a:rPr>
              <a:t>Supply Constrained &amp; Demand Driven 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itchFamily="2" charset="2"/>
              </a:rPr>
              <a:t>Use and Movement (Flows) of Water throughout the Hydrosphere in a physically-based framework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14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MF-OWHM 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itchFamily="2" charset="2"/>
              </a:rPr>
              <a:t>is the most complete, 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advanced, 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itchFamily="2" charset="2"/>
              </a:rPr>
              <a:t>and fastest </a:t>
            </a:r>
            <a:r>
              <a:rPr lang="en-US" dirty="0" smtClean="0">
                <a:solidFill>
                  <a:srgbClr val="000000"/>
                </a:solidFill>
                <a:latin typeface="+mj-lt"/>
                <a:sym typeface="Wingdings" pitchFamily="2" charset="2"/>
              </a:rPr>
              <a:t>version </a:t>
            </a:r>
            <a:r>
              <a:rPr lang="en-US" dirty="0">
                <a:solidFill>
                  <a:srgbClr val="000000"/>
                </a:solidFill>
                <a:latin typeface="+mj-lt"/>
                <a:sym typeface="Wingdings" pitchFamily="2" charset="2"/>
              </a:rPr>
              <a:t>of MODFLOW that includes all of the features/options needed for analysis with one model.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34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Obtaining </a:t>
            </a:r>
            <a:b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MODFLOW-OWHM</a:t>
            </a:r>
            <a:endParaRPr lang="en-US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" y="1088066"/>
            <a:ext cx="8915400" cy="52161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Internet Search Engines are your friend </a:t>
            </a:r>
            <a:r>
              <a:rPr lang="en-US" sz="2800" b="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Site: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http://water.usgs.gov/ogw/modflow-owhm/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Unofficial 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Site: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https://sourceforge.net/projects/modflow-owhm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Guide: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6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65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water.usgs.gov/ogw/modflow-owhm/Guide/index.html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305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Muse for MF-OWHM: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http</a:t>
            </a:r>
            <a:r>
              <a:rPr lang="en-US" sz="23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://water.usgs.gov/nrp/gwsoftware/ModelMuse/ModelMuse.html</a:t>
            </a:r>
            <a:endParaRPr lang="en-US" sz="2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2" name="Picture 2" descr="C:\Users\seboyce\Desktop\Images\InternetSe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46248"/>
            <a:ext cx="5638800" cy="51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E_Drive\Conferences\UnivofTaiwan_Oct2014\Presentations\One_Water_icon-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80" y="762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E_Drive\Conferences\UnivofTaiwan_Oct2014\Presentations\One_Water_icon-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" y="762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1" y="840193"/>
            <a:ext cx="731520" cy="292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280" y="840193"/>
            <a:ext cx="731520" cy="2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MODFLOW-OWHM</a:t>
            </a:r>
            <a:b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One-Water 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</a:rPr>
              <a:t>Hydrologic Flow </a:t>
            </a: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Model</a:t>
            </a:r>
            <a:endParaRPr lang="en-US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</a:rPr>
              <a:t>One-Water Hydrologic Flow </a:t>
            </a: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Model, MF-OWHM, is 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</a:rPr>
              <a:t>an enhanced fusion of multiple MF versions </a:t>
            </a: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to serve as a new integrated 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</a:rPr>
              <a:t>hydrologic flow </a:t>
            </a:r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modeling software.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57045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MF05    FMP    RIP   SWI    SWR    NWT    LGR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OWHM</a:t>
            </a:r>
            <a:endParaRPr lang="en-US" sz="4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562858" y="4791456"/>
            <a:ext cx="0" cy="847344"/>
          </a:xfrm>
          <a:prstGeom prst="straightConnector1">
            <a:avLst/>
          </a:prstGeom>
          <a:ln w="44450" cap="rnd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62000" y="4120896"/>
            <a:ext cx="7696200" cy="914400"/>
            <a:chOff x="762000" y="4120896"/>
            <a:chExt cx="7696200" cy="914400"/>
          </a:xfrm>
        </p:grpSpPr>
        <p:grpSp>
          <p:nvGrpSpPr>
            <p:cNvPr id="66" name="Group 65"/>
            <p:cNvGrpSpPr/>
            <p:nvPr/>
          </p:nvGrpSpPr>
          <p:grpSpPr>
            <a:xfrm>
              <a:off x="762000" y="4120896"/>
              <a:ext cx="7696200" cy="914400"/>
              <a:chOff x="762000" y="4120896"/>
              <a:chExt cx="7696200" cy="9144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762000" y="4120896"/>
                <a:ext cx="3770376" cy="914400"/>
              </a:xfrm>
              <a:prstGeom prst="straightConnector1">
                <a:avLst/>
              </a:prstGeom>
              <a:ln w="41275" cap="rnd"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209800" y="4120896"/>
                <a:ext cx="2328672" cy="780288"/>
              </a:xfrm>
              <a:prstGeom prst="straightConnector1">
                <a:avLst/>
              </a:prstGeom>
              <a:ln w="41275" cap="rnd"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429000" y="4120896"/>
                <a:ext cx="1109472" cy="672786"/>
              </a:xfrm>
              <a:prstGeom prst="straightConnector1">
                <a:avLst/>
              </a:prstGeom>
              <a:ln w="41275" cap="rnd"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590290" y="4120896"/>
                <a:ext cx="1048510" cy="672786"/>
              </a:xfrm>
              <a:prstGeom prst="straightConnector1">
                <a:avLst/>
              </a:prstGeom>
              <a:ln w="41275" cap="rnd"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596386" y="4120896"/>
                <a:ext cx="2490214" cy="774192"/>
              </a:xfrm>
              <a:prstGeom prst="straightConnector1">
                <a:avLst/>
              </a:prstGeom>
              <a:ln w="41275" cap="rnd"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596386" y="4155049"/>
                <a:ext cx="3861814" cy="880247"/>
              </a:xfrm>
              <a:prstGeom prst="straightConnector1">
                <a:avLst/>
              </a:prstGeom>
              <a:ln w="41275" cap="rnd">
                <a:tailEnd type="stealt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>
              <a:off x="4343400" y="4120896"/>
              <a:ext cx="219458" cy="619956"/>
            </a:xfrm>
            <a:prstGeom prst="straightConnector1">
              <a:avLst/>
            </a:prstGeom>
            <a:ln w="41275" cap="rnd"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 txBox="1">
            <a:spLocks/>
          </p:cNvSpPr>
          <p:nvPr/>
        </p:nvSpPr>
        <p:spPr bwMode="auto">
          <a:xfrm>
            <a:off x="2132076" y="182288"/>
            <a:ext cx="4800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algn="ctr"/>
            <a:r>
              <a:rPr lang="en-US" sz="5400" b="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One Water</a:t>
            </a:r>
          </a:p>
        </p:txBody>
      </p:sp>
      <p:pic>
        <p:nvPicPr>
          <p:cNvPr id="18" name="Picture 2" descr="D:\E_Drive\Conferences\UnivofTaiwan_Oct2014\Presentations\One_Water_icon-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21" y="31899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E_Drive\Conferences\UnivofTaiwan_Oct2014\Presentations\One_Water_icon-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" y="31899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ropbox\AGU\CWEMF 2014\CWEMFLogo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00" y="5797296"/>
            <a:ext cx="10641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" y="5980176"/>
            <a:ext cx="137026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49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0.16389 L 0 1.11111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2" grpId="0"/>
      <p:bldP spid="5" grpId="0"/>
      <p:bldP spid="5" grpId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seboyce\Desktop\Images\OHWM_Front_Page_Imag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381000"/>
            <a:ext cx="69500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0"/>
            <a:ext cx="914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Thank You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8915400" cy="2209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We encourage that you come and talk with us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Future collaboration and incorporation of future ideas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Get on our mailing list for new of updates and innovations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Come to one of our CWEMF Classes </a:t>
            </a:r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For the Experience of a Lifetime!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D:\E_Drive\Conferences\UnivofTaiwan_Oct2014\Presentations\One_Water_icon-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1" y="990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Obtaining MODFLOW-OWHM</a:t>
            </a:r>
            <a:endParaRPr lang="en-US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960120"/>
            <a:ext cx="9144000" cy="5897880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ambria" pitchFamily="18" charset="0"/>
              </a:rPr>
              <a:t>Scott E. Boyce and Randall T. Hanson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modflow_owhm@usgs.gov</a:t>
            </a:r>
            <a:endParaRPr lang="en-US" sz="3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Site:</a:t>
            </a:r>
          </a:p>
          <a:p>
            <a:pPr marL="45720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http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://water.usgs.gov/ogw/modflow-owhm/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cial Site:</a:t>
            </a:r>
          </a:p>
          <a:p>
            <a:pPr marL="45720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https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://sourceforge.net/projects/modflow-owhm/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Guide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5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http://water.usgs.gov/ogw/modflow-owhm/Guide/index.html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05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Muse for </a:t>
            </a:r>
            <a:r>
              <a:rPr lang="en-US" sz="305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MF-OWHM: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9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</a:t>
            </a:r>
            <a:r>
              <a:rPr lang="en-US" sz="2300" b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://water.usgs.gov/nrp/gwsoftware/ModelMuse/ModelMuse.html</a:t>
            </a:r>
            <a:endParaRPr lang="en-US" sz="23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E_Drive\Conferences\UnivofTaiwan_Oct2014\Presentations\One_Water_icon-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80" y="762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E_Drive\Conferences\UnivofTaiwan_Oct2014\Presentations\One_Water_icon-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" y="762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1" y="840193"/>
            <a:ext cx="731520" cy="292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280" y="840193"/>
            <a:ext cx="731520" cy="2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S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6572250"/>
            <a:ext cx="7762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>
            <a:grpSpLocks noChangeAspect="1"/>
          </p:cNvGrpSpPr>
          <p:nvPr/>
        </p:nvGrpSpPr>
        <p:grpSpPr bwMode="auto">
          <a:xfrm>
            <a:off x="373063" y="6534150"/>
            <a:ext cx="311150" cy="323850"/>
            <a:chOff x="0" y="4088"/>
            <a:chExt cx="223" cy="232"/>
          </a:xfrm>
        </p:grpSpPr>
        <p:sp>
          <p:nvSpPr>
            <p:cNvPr id="11727" name="Rectangle 4"/>
            <p:cNvSpPr>
              <a:spLocks noChangeAspect="1" noChangeArrowheads="1"/>
            </p:cNvSpPr>
            <p:nvPr/>
          </p:nvSpPr>
          <p:spPr bwMode="auto">
            <a:xfrm>
              <a:off x="0" y="4088"/>
              <a:ext cx="223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altLang="en-US" smtClean="0">
                <a:solidFill>
                  <a:srgbClr val="000514"/>
                </a:solidFill>
              </a:endParaRPr>
            </a:p>
          </p:txBody>
        </p:sp>
        <p:sp>
          <p:nvSpPr>
            <p:cNvPr id="11728" name="Rectangle 5"/>
            <p:cNvSpPr>
              <a:spLocks noChangeAspect="1" noChangeArrowheads="1"/>
            </p:cNvSpPr>
            <p:nvPr/>
          </p:nvSpPr>
          <p:spPr bwMode="auto">
            <a:xfrm>
              <a:off x="0" y="4088"/>
              <a:ext cx="22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altLang="en-US" smtClean="0">
                <a:solidFill>
                  <a:srgbClr val="000514"/>
                </a:solidFill>
              </a:endParaRPr>
            </a:p>
          </p:txBody>
        </p:sp>
        <p:sp>
          <p:nvSpPr>
            <p:cNvPr id="11729" name="Freeform 6"/>
            <p:cNvSpPr>
              <a:spLocks noChangeAspect="1"/>
            </p:cNvSpPr>
            <p:nvPr/>
          </p:nvSpPr>
          <p:spPr bwMode="auto">
            <a:xfrm>
              <a:off x="107" y="4107"/>
              <a:ext cx="85" cy="180"/>
            </a:xfrm>
            <a:custGeom>
              <a:avLst/>
              <a:gdLst>
                <a:gd name="T0" fmla="*/ 0 w 461"/>
                <a:gd name="T1" fmla="*/ 0 h 846"/>
                <a:gd name="T2" fmla="*/ 0 w 461"/>
                <a:gd name="T3" fmla="*/ 0 h 846"/>
                <a:gd name="T4" fmla="*/ 0 w 461"/>
                <a:gd name="T5" fmla="*/ 0 h 846"/>
                <a:gd name="T6" fmla="*/ 0 w 461"/>
                <a:gd name="T7" fmla="*/ 0 h 846"/>
                <a:gd name="T8" fmla="*/ 0 w 461"/>
                <a:gd name="T9" fmla="*/ 0 h 846"/>
                <a:gd name="T10" fmla="*/ 0 w 461"/>
                <a:gd name="T11" fmla="*/ 0 h 846"/>
                <a:gd name="T12" fmla="*/ 0 w 461"/>
                <a:gd name="T13" fmla="*/ 0 h 846"/>
                <a:gd name="T14" fmla="*/ 0 w 461"/>
                <a:gd name="T15" fmla="*/ 0 h 846"/>
                <a:gd name="T16" fmla="*/ 0 w 461"/>
                <a:gd name="T17" fmla="*/ 0 h 846"/>
                <a:gd name="T18" fmla="*/ 0 w 461"/>
                <a:gd name="T19" fmla="*/ 0 h 846"/>
                <a:gd name="T20" fmla="*/ 0 w 461"/>
                <a:gd name="T21" fmla="*/ 0 h 846"/>
                <a:gd name="T22" fmla="*/ 0 w 461"/>
                <a:gd name="T23" fmla="*/ 0 h 846"/>
                <a:gd name="T24" fmla="*/ 0 w 461"/>
                <a:gd name="T25" fmla="*/ 0 h 846"/>
                <a:gd name="T26" fmla="*/ 0 w 461"/>
                <a:gd name="T27" fmla="*/ 0 h 846"/>
                <a:gd name="T28" fmla="*/ 0 w 461"/>
                <a:gd name="T29" fmla="*/ 0 h 846"/>
                <a:gd name="T30" fmla="*/ 0 w 461"/>
                <a:gd name="T31" fmla="*/ 0 h 846"/>
                <a:gd name="T32" fmla="*/ 0 w 461"/>
                <a:gd name="T33" fmla="*/ 0 h 846"/>
                <a:gd name="T34" fmla="*/ 0 w 461"/>
                <a:gd name="T35" fmla="*/ 0 h 846"/>
                <a:gd name="T36" fmla="*/ 0 w 461"/>
                <a:gd name="T37" fmla="*/ 0 h 846"/>
                <a:gd name="T38" fmla="*/ 0 w 461"/>
                <a:gd name="T39" fmla="*/ 0 h 846"/>
                <a:gd name="T40" fmla="*/ 0 w 461"/>
                <a:gd name="T41" fmla="*/ 0 h 846"/>
                <a:gd name="T42" fmla="*/ 0 w 461"/>
                <a:gd name="T43" fmla="*/ 0 h 846"/>
                <a:gd name="T44" fmla="*/ 0 w 461"/>
                <a:gd name="T45" fmla="*/ 0 h 846"/>
                <a:gd name="T46" fmla="*/ 0 w 461"/>
                <a:gd name="T47" fmla="*/ 0 h 846"/>
                <a:gd name="T48" fmla="*/ 0 w 461"/>
                <a:gd name="T49" fmla="*/ 0 h 846"/>
                <a:gd name="T50" fmla="*/ 0 w 461"/>
                <a:gd name="T51" fmla="*/ 0 h 846"/>
                <a:gd name="T52" fmla="*/ 0 w 461"/>
                <a:gd name="T53" fmla="*/ 0 h 846"/>
                <a:gd name="T54" fmla="*/ 0 w 461"/>
                <a:gd name="T55" fmla="*/ 0 h 846"/>
                <a:gd name="T56" fmla="*/ 0 w 461"/>
                <a:gd name="T57" fmla="*/ 0 h 846"/>
                <a:gd name="T58" fmla="*/ 0 w 461"/>
                <a:gd name="T59" fmla="*/ 0 h 846"/>
                <a:gd name="T60" fmla="*/ 0 w 461"/>
                <a:gd name="T61" fmla="*/ 0 h 846"/>
                <a:gd name="T62" fmla="*/ 0 w 461"/>
                <a:gd name="T63" fmla="*/ 0 h 846"/>
                <a:gd name="T64" fmla="*/ 0 w 461"/>
                <a:gd name="T65" fmla="*/ 0 h 846"/>
                <a:gd name="T66" fmla="*/ 0 w 461"/>
                <a:gd name="T67" fmla="*/ 0 h 846"/>
                <a:gd name="T68" fmla="*/ 0 w 461"/>
                <a:gd name="T69" fmla="*/ 0 h 846"/>
                <a:gd name="T70" fmla="*/ 0 w 461"/>
                <a:gd name="T71" fmla="*/ 0 h 846"/>
                <a:gd name="T72" fmla="*/ 0 w 461"/>
                <a:gd name="T73" fmla="*/ 0 h 846"/>
                <a:gd name="T74" fmla="*/ 0 w 461"/>
                <a:gd name="T75" fmla="*/ 0 h 846"/>
                <a:gd name="T76" fmla="*/ 0 w 461"/>
                <a:gd name="T77" fmla="*/ 0 h 846"/>
                <a:gd name="T78" fmla="*/ 0 w 461"/>
                <a:gd name="T79" fmla="*/ 0 h 8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1"/>
                <a:gd name="T121" fmla="*/ 0 h 846"/>
                <a:gd name="T122" fmla="*/ 461 w 461"/>
                <a:gd name="T123" fmla="*/ 846 h 8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1" h="846">
                  <a:moveTo>
                    <a:pt x="48" y="846"/>
                  </a:moveTo>
                  <a:lnTo>
                    <a:pt x="67" y="846"/>
                  </a:lnTo>
                  <a:lnTo>
                    <a:pt x="113" y="846"/>
                  </a:lnTo>
                  <a:lnTo>
                    <a:pt x="179" y="846"/>
                  </a:lnTo>
                  <a:lnTo>
                    <a:pt x="255" y="846"/>
                  </a:lnTo>
                  <a:lnTo>
                    <a:pt x="330" y="846"/>
                  </a:lnTo>
                  <a:lnTo>
                    <a:pt x="395" y="846"/>
                  </a:lnTo>
                  <a:lnTo>
                    <a:pt x="443" y="846"/>
                  </a:lnTo>
                  <a:lnTo>
                    <a:pt x="461" y="846"/>
                  </a:lnTo>
                  <a:lnTo>
                    <a:pt x="461" y="614"/>
                  </a:lnTo>
                  <a:lnTo>
                    <a:pt x="370" y="614"/>
                  </a:lnTo>
                  <a:lnTo>
                    <a:pt x="367" y="614"/>
                  </a:lnTo>
                  <a:lnTo>
                    <a:pt x="367" y="612"/>
                  </a:lnTo>
                  <a:lnTo>
                    <a:pt x="367" y="610"/>
                  </a:lnTo>
                  <a:lnTo>
                    <a:pt x="361" y="595"/>
                  </a:lnTo>
                  <a:lnTo>
                    <a:pt x="344" y="550"/>
                  </a:lnTo>
                  <a:lnTo>
                    <a:pt x="321" y="489"/>
                  </a:lnTo>
                  <a:lnTo>
                    <a:pt x="292" y="420"/>
                  </a:lnTo>
                  <a:lnTo>
                    <a:pt x="265" y="349"/>
                  </a:lnTo>
                  <a:lnTo>
                    <a:pt x="242" y="287"/>
                  </a:lnTo>
                  <a:lnTo>
                    <a:pt x="225" y="243"/>
                  </a:lnTo>
                  <a:lnTo>
                    <a:pt x="217" y="226"/>
                  </a:lnTo>
                  <a:lnTo>
                    <a:pt x="217" y="224"/>
                  </a:lnTo>
                  <a:lnTo>
                    <a:pt x="219" y="226"/>
                  </a:lnTo>
                  <a:lnTo>
                    <a:pt x="221" y="228"/>
                  </a:lnTo>
                  <a:lnTo>
                    <a:pt x="271" y="228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29" y="74"/>
                  </a:lnTo>
                  <a:lnTo>
                    <a:pt x="92" y="74"/>
                  </a:lnTo>
                  <a:lnTo>
                    <a:pt x="158" y="74"/>
                  </a:lnTo>
                  <a:lnTo>
                    <a:pt x="186" y="74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0" y="74"/>
                  </a:lnTo>
                  <a:lnTo>
                    <a:pt x="190" y="76"/>
                  </a:lnTo>
                  <a:lnTo>
                    <a:pt x="190" y="88"/>
                  </a:lnTo>
                  <a:lnTo>
                    <a:pt x="190" y="111"/>
                  </a:lnTo>
                  <a:lnTo>
                    <a:pt x="190" y="136"/>
                  </a:lnTo>
                  <a:lnTo>
                    <a:pt x="190" y="147"/>
                  </a:lnTo>
                  <a:lnTo>
                    <a:pt x="190" y="151"/>
                  </a:lnTo>
                  <a:lnTo>
                    <a:pt x="192" y="153"/>
                  </a:lnTo>
                  <a:lnTo>
                    <a:pt x="188" y="151"/>
                  </a:lnTo>
                  <a:lnTo>
                    <a:pt x="104" y="151"/>
                  </a:lnTo>
                  <a:lnTo>
                    <a:pt x="108" y="153"/>
                  </a:lnTo>
                  <a:lnTo>
                    <a:pt x="108" y="155"/>
                  </a:lnTo>
                  <a:lnTo>
                    <a:pt x="117" y="178"/>
                  </a:lnTo>
                  <a:lnTo>
                    <a:pt x="140" y="238"/>
                  </a:lnTo>
                  <a:lnTo>
                    <a:pt x="173" y="324"/>
                  </a:lnTo>
                  <a:lnTo>
                    <a:pt x="211" y="422"/>
                  </a:lnTo>
                  <a:lnTo>
                    <a:pt x="250" y="520"/>
                  </a:lnTo>
                  <a:lnTo>
                    <a:pt x="282" y="606"/>
                  </a:lnTo>
                  <a:lnTo>
                    <a:pt x="305" y="666"/>
                  </a:lnTo>
                  <a:lnTo>
                    <a:pt x="315" y="689"/>
                  </a:lnTo>
                  <a:lnTo>
                    <a:pt x="315" y="692"/>
                  </a:lnTo>
                  <a:lnTo>
                    <a:pt x="315" y="694"/>
                  </a:lnTo>
                  <a:lnTo>
                    <a:pt x="317" y="692"/>
                  </a:lnTo>
                  <a:lnTo>
                    <a:pt x="319" y="692"/>
                  </a:lnTo>
                  <a:lnTo>
                    <a:pt x="328" y="692"/>
                  </a:lnTo>
                  <a:lnTo>
                    <a:pt x="351" y="692"/>
                  </a:lnTo>
                  <a:lnTo>
                    <a:pt x="374" y="692"/>
                  </a:lnTo>
                  <a:lnTo>
                    <a:pt x="384" y="692"/>
                  </a:lnTo>
                  <a:lnTo>
                    <a:pt x="388" y="692"/>
                  </a:lnTo>
                  <a:lnTo>
                    <a:pt x="388" y="694"/>
                  </a:lnTo>
                  <a:lnTo>
                    <a:pt x="388" y="696"/>
                  </a:lnTo>
                  <a:lnTo>
                    <a:pt x="388" y="765"/>
                  </a:lnTo>
                  <a:lnTo>
                    <a:pt x="388" y="767"/>
                  </a:lnTo>
                  <a:lnTo>
                    <a:pt x="388" y="769"/>
                  </a:lnTo>
                  <a:lnTo>
                    <a:pt x="384" y="769"/>
                  </a:lnTo>
                  <a:lnTo>
                    <a:pt x="129" y="769"/>
                  </a:lnTo>
                  <a:lnTo>
                    <a:pt x="127" y="769"/>
                  </a:lnTo>
                  <a:lnTo>
                    <a:pt x="129" y="767"/>
                  </a:lnTo>
                  <a:lnTo>
                    <a:pt x="129" y="692"/>
                  </a:lnTo>
                  <a:lnTo>
                    <a:pt x="48" y="692"/>
                  </a:lnTo>
                  <a:lnTo>
                    <a:pt x="48" y="846"/>
                  </a:lnTo>
                  <a:close/>
                </a:path>
              </a:pathLst>
            </a:custGeom>
            <a:solidFill>
              <a:srgbClr val="282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smtClean="0">
                <a:solidFill>
                  <a:srgbClr val="000514"/>
                </a:solidFill>
              </a:endParaRPr>
            </a:p>
          </p:txBody>
        </p:sp>
        <p:sp>
          <p:nvSpPr>
            <p:cNvPr id="11730" name="Freeform 7"/>
            <p:cNvSpPr>
              <a:spLocks noChangeAspect="1"/>
            </p:cNvSpPr>
            <p:nvPr/>
          </p:nvSpPr>
          <p:spPr bwMode="auto">
            <a:xfrm>
              <a:off x="107" y="4123"/>
              <a:ext cx="53" cy="131"/>
            </a:xfrm>
            <a:custGeom>
              <a:avLst/>
              <a:gdLst>
                <a:gd name="T0" fmla="*/ 0 w 286"/>
                <a:gd name="T1" fmla="*/ 0 h 618"/>
                <a:gd name="T2" fmla="*/ 0 w 286"/>
                <a:gd name="T3" fmla="*/ 0 h 618"/>
                <a:gd name="T4" fmla="*/ 0 w 286"/>
                <a:gd name="T5" fmla="*/ 0 h 618"/>
                <a:gd name="T6" fmla="*/ 0 w 286"/>
                <a:gd name="T7" fmla="*/ 0 h 618"/>
                <a:gd name="T8" fmla="*/ 0 w 286"/>
                <a:gd name="T9" fmla="*/ 0 h 618"/>
                <a:gd name="T10" fmla="*/ 0 w 286"/>
                <a:gd name="T11" fmla="*/ 0 h 618"/>
                <a:gd name="T12" fmla="*/ 0 w 286"/>
                <a:gd name="T13" fmla="*/ 0 h 618"/>
                <a:gd name="T14" fmla="*/ 0 w 286"/>
                <a:gd name="T15" fmla="*/ 0 h 618"/>
                <a:gd name="T16" fmla="*/ 0 w 286"/>
                <a:gd name="T17" fmla="*/ 0 h 618"/>
                <a:gd name="T18" fmla="*/ 0 w 286"/>
                <a:gd name="T19" fmla="*/ 0 h 618"/>
                <a:gd name="T20" fmla="*/ 0 w 286"/>
                <a:gd name="T21" fmla="*/ 0 h 618"/>
                <a:gd name="T22" fmla="*/ 0 w 286"/>
                <a:gd name="T23" fmla="*/ 0 h 618"/>
                <a:gd name="T24" fmla="*/ 0 w 286"/>
                <a:gd name="T25" fmla="*/ 0 h 618"/>
                <a:gd name="T26" fmla="*/ 0 w 286"/>
                <a:gd name="T27" fmla="*/ 0 h 618"/>
                <a:gd name="T28" fmla="*/ 0 w 286"/>
                <a:gd name="T29" fmla="*/ 0 h 618"/>
                <a:gd name="T30" fmla="*/ 0 w 286"/>
                <a:gd name="T31" fmla="*/ 0 h 618"/>
                <a:gd name="T32" fmla="*/ 0 w 286"/>
                <a:gd name="T33" fmla="*/ 0 h 618"/>
                <a:gd name="T34" fmla="*/ 0 w 286"/>
                <a:gd name="T35" fmla="*/ 0 h 618"/>
                <a:gd name="T36" fmla="*/ 0 w 286"/>
                <a:gd name="T37" fmla="*/ 0 h 618"/>
                <a:gd name="T38" fmla="*/ 0 w 286"/>
                <a:gd name="T39" fmla="*/ 0 h 618"/>
                <a:gd name="T40" fmla="*/ 0 w 286"/>
                <a:gd name="T41" fmla="*/ 0 h 618"/>
                <a:gd name="T42" fmla="*/ 0 w 286"/>
                <a:gd name="T43" fmla="*/ 0 h 618"/>
                <a:gd name="T44" fmla="*/ 0 w 286"/>
                <a:gd name="T45" fmla="*/ 0 h 618"/>
                <a:gd name="T46" fmla="*/ 0 w 286"/>
                <a:gd name="T47" fmla="*/ 0 h 618"/>
                <a:gd name="T48" fmla="*/ 0 w 286"/>
                <a:gd name="T49" fmla="*/ 0 h 618"/>
                <a:gd name="T50" fmla="*/ 0 w 286"/>
                <a:gd name="T51" fmla="*/ 0 h 618"/>
                <a:gd name="T52" fmla="*/ 0 w 286"/>
                <a:gd name="T53" fmla="*/ 0 h 618"/>
                <a:gd name="T54" fmla="*/ 0 w 286"/>
                <a:gd name="T55" fmla="*/ 0 h 618"/>
                <a:gd name="T56" fmla="*/ 0 w 286"/>
                <a:gd name="T57" fmla="*/ 0 h 618"/>
                <a:gd name="T58" fmla="*/ 0 w 286"/>
                <a:gd name="T59" fmla="*/ 0 h 618"/>
                <a:gd name="T60" fmla="*/ 0 w 286"/>
                <a:gd name="T61" fmla="*/ 0 h 618"/>
                <a:gd name="T62" fmla="*/ 0 w 286"/>
                <a:gd name="T63" fmla="*/ 0 h 618"/>
                <a:gd name="T64" fmla="*/ 0 w 286"/>
                <a:gd name="T65" fmla="*/ 0 h 618"/>
                <a:gd name="T66" fmla="*/ 0 w 286"/>
                <a:gd name="T67" fmla="*/ 0 h 618"/>
                <a:gd name="T68" fmla="*/ 0 w 286"/>
                <a:gd name="T69" fmla="*/ 0 h 618"/>
                <a:gd name="T70" fmla="*/ 0 w 286"/>
                <a:gd name="T71" fmla="*/ 0 h 618"/>
                <a:gd name="T72" fmla="*/ 0 w 286"/>
                <a:gd name="T73" fmla="*/ 0 h 618"/>
                <a:gd name="T74" fmla="*/ 0 w 286"/>
                <a:gd name="T75" fmla="*/ 0 h 618"/>
                <a:gd name="T76" fmla="*/ 0 w 286"/>
                <a:gd name="T77" fmla="*/ 0 h 618"/>
                <a:gd name="T78" fmla="*/ 0 w 286"/>
                <a:gd name="T79" fmla="*/ 0 h 618"/>
                <a:gd name="T80" fmla="*/ 0 w 286"/>
                <a:gd name="T81" fmla="*/ 0 h 618"/>
                <a:gd name="T82" fmla="*/ 0 w 286"/>
                <a:gd name="T83" fmla="*/ 0 h 618"/>
                <a:gd name="T84" fmla="*/ 0 w 286"/>
                <a:gd name="T85" fmla="*/ 0 h 618"/>
                <a:gd name="T86" fmla="*/ 0 w 286"/>
                <a:gd name="T87" fmla="*/ 0 h 618"/>
                <a:gd name="T88" fmla="*/ 0 w 286"/>
                <a:gd name="T89" fmla="*/ 0 h 618"/>
                <a:gd name="T90" fmla="*/ 0 w 286"/>
                <a:gd name="T91" fmla="*/ 0 h 618"/>
                <a:gd name="T92" fmla="*/ 0 w 286"/>
                <a:gd name="T93" fmla="*/ 0 h 618"/>
                <a:gd name="T94" fmla="*/ 0 w 286"/>
                <a:gd name="T95" fmla="*/ 0 h 618"/>
                <a:gd name="T96" fmla="*/ 0 w 286"/>
                <a:gd name="T97" fmla="*/ 0 h 618"/>
                <a:gd name="T98" fmla="*/ 0 w 286"/>
                <a:gd name="T99" fmla="*/ 0 h 618"/>
                <a:gd name="T100" fmla="*/ 0 w 286"/>
                <a:gd name="T101" fmla="*/ 0 h 618"/>
                <a:gd name="T102" fmla="*/ 0 w 286"/>
                <a:gd name="T103" fmla="*/ 0 h 6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618"/>
                <a:gd name="T158" fmla="*/ 286 w 286"/>
                <a:gd name="T159" fmla="*/ 618 h 6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618">
                  <a:moveTo>
                    <a:pt x="0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12" y="31"/>
                  </a:lnTo>
                  <a:lnTo>
                    <a:pt x="35" y="91"/>
                  </a:lnTo>
                  <a:lnTo>
                    <a:pt x="69" y="177"/>
                  </a:lnTo>
                  <a:lnTo>
                    <a:pt x="107" y="275"/>
                  </a:lnTo>
                  <a:lnTo>
                    <a:pt x="144" y="371"/>
                  </a:lnTo>
                  <a:lnTo>
                    <a:pt x="178" y="457"/>
                  </a:lnTo>
                  <a:lnTo>
                    <a:pt x="201" y="517"/>
                  </a:lnTo>
                  <a:lnTo>
                    <a:pt x="211" y="540"/>
                  </a:lnTo>
                  <a:lnTo>
                    <a:pt x="215" y="549"/>
                  </a:lnTo>
                  <a:lnTo>
                    <a:pt x="226" y="572"/>
                  </a:lnTo>
                  <a:lnTo>
                    <a:pt x="236" y="586"/>
                  </a:lnTo>
                  <a:lnTo>
                    <a:pt x="249" y="599"/>
                  </a:lnTo>
                  <a:lnTo>
                    <a:pt x="257" y="603"/>
                  </a:lnTo>
                  <a:lnTo>
                    <a:pt x="267" y="609"/>
                  </a:lnTo>
                  <a:lnTo>
                    <a:pt x="276" y="613"/>
                  </a:lnTo>
                  <a:lnTo>
                    <a:pt x="286" y="615"/>
                  </a:lnTo>
                  <a:lnTo>
                    <a:pt x="286" y="618"/>
                  </a:lnTo>
                  <a:lnTo>
                    <a:pt x="129" y="618"/>
                  </a:lnTo>
                  <a:lnTo>
                    <a:pt x="132" y="616"/>
                  </a:lnTo>
                  <a:lnTo>
                    <a:pt x="138" y="609"/>
                  </a:lnTo>
                  <a:lnTo>
                    <a:pt x="142" y="603"/>
                  </a:lnTo>
                  <a:lnTo>
                    <a:pt x="142" y="595"/>
                  </a:lnTo>
                  <a:lnTo>
                    <a:pt x="142" y="586"/>
                  </a:lnTo>
                  <a:lnTo>
                    <a:pt x="138" y="574"/>
                  </a:lnTo>
                  <a:lnTo>
                    <a:pt x="129" y="542"/>
                  </a:lnTo>
                  <a:lnTo>
                    <a:pt x="115" y="505"/>
                  </a:lnTo>
                  <a:lnTo>
                    <a:pt x="104" y="476"/>
                  </a:lnTo>
                  <a:lnTo>
                    <a:pt x="100" y="465"/>
                  </a:lnTo>
                  <a:lnTo>
                    <a:pt x="102" y="463"/>
                  </a:lnTo>
                  <a:lnTo>
                    <a:pt x="98" y="463"/>
                  </a:lnTo>
                  <a:lnTo>
                    <a:pt x="81" y="463"/>
                  </a:lnTo>
                  <a:lnTo>
                    <a:pt x="48" y="463"/>
                  </a:lnTo>
                  <a:lnTo>
                    <a:pt x="15" y="463"/>
                  </a:lnTo>
                  <a:lnTo>
                    <a:pt x="0" y="463"/>
                  </a:lnTo>
                  <a:lnTo>
                    <a:pt x="0" y="403"/>
                  </a:lnTo>
                  <a:lnTo>
                    <a:pt x="73" y="403"/>
                  </a:lnTo>
                  <a:lnTo>
                    <a:pt x="75" y="403"/>
                  </a:lnTo>
                  <a:lnTo>
                    <a:pt x="79" y="407"/>
                  </a:lnTo>
                  <a:lnTo>
                    <a:pt x="77" y="403"/>
                  </a:lnTo>
                  <a:lnTo>
                    <a:pt x="77" y="400"/>
                  </a:lnTo>
                  <a:lnTo>
                    <a:pt x="65" y="367"/>
                  </a:lnTo>
                  <a:lnTo>
                    <a:pt x="38" y="296"/>
                  </a:lnTo>
                  <a:lnTo>
                    <a:pt x="13" y="225"/>
                  </a:lnTo>
                  <a:lnTo>
                    <a:pt x="2" y="194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smtClean="0">
                <a:solidFill>
                  <a:srgbClr val="000514"/>
                </a:solidFill>
              </a:endParaRPr>
            </a:p>
          </p:txBody>
        </p:sp>
        <p:sp>
          <p:nvSpPr>
            <p:cNvPr id="11731" name="Freeform 8"/>
            <p:cNvSpPr>
              <a:spLocks noChangeAspect="1"/>
            </p:cNvSpPr>
            <p:nvPr/>
          </p:nvSpPr>
          <p:spPr bwMode="auto">
            <a:xfrm>
              <a:off x="23" y="4107"/>
              <a:ext cx="84" cy="180"/>
            </a:xfrm>
            <a:custGeom>
              <a:avLst/>
              <a:gdLst>
                <a:gd name="T0" fmla="*/ 0 w 458"/>
                <a:gd name="T1" fmla="*/ 0 h 846"/>
                <a:gd name="T2" fmla="*/ 0 w 458"/>
                <a:gd name="T3" fmla="*/ 0 h 846"/>
                <a:gd name="T4" fmla="*/ 0 w 458"/>
                <a:gd name="T5" fmla="*/ 0 h 846"/>
                <a:gd name="T6" fmla="*/ 0 w 458"/>
                <a:gd name="T7" fmla="*/ 0 h 846"/>
                <a:gd name="T8" fmla="*/ 0 w 458"/>
                <a:gd name="T9" fmla="*/ 0 h 846"/>
                <a:gd name="T10" fmla="*/ 0 w 458"/>
                <a:gd name="T11" fmla="*/ 0 h 846"/>
                <a:gd name="T12" fmla="*/ 0 w 458"/>
                <a:gd name="T13" fmla="*/ 0 h 846"/>
                <a:gd name="T14" fmla="*/ 0 w 458"/>
                <a:gd name="T15" fmla="*/ 0 h 846"/>
                <a:gd name="T16" fmla="*/ 0 w 458"/>
                <a:gd name="T17" fmla="*/ 0 h 846"/>
                <a:gd name="T18" fmla="*/ 0 w 458"/>
                <a:gd name="T19" fmla="*/ 0 h 846"/>
                <a:gd name="T20" fmla="*/ 0 w 458"/>
                <a:gd name="T21" fmla="*/ 0 h 846"/>
                <a:gd name="T22" fmla="*/ 0 w 458"/>
                <a:gd name="T23" fmla="*/ 0 h 846"/>
                <a:gd name="T24" fmla="*/ 0 w 458"/>
                <a:gd name="T25" fmla="*/ 0 h 846"/>
                <a:gd name="T26" fmla="*/ 0 w 458"/>
                <a:gd name="T27" fmla="*/ 0 h 846"/>
                <a:gd name="T28" fmla="*/ 0 w 458"/>
                <a:gd name="T29" fmla="*/ 0 h 846"/>
                <a:gd name="T30" fmla="*/ 0 w 458"/>
                <a:gd name="T31" fmla="*/ 0 h 846"/>
                <a:gd name="T32" fmla="*/ 0 w 458"/>
                <a:gd name="T33" fmla="*/ 0 h 846"/>
                <a:gd name="T34" fmla="*/ 0 w 458"/>
                <a:gd name="T35" fmla="*/ 0 h 846"/>
                <a:gd name="T36" fmla="*/ 0 w 458"/>
                <a:gd name="T37" fmla="*/ 0 h 846"/>
                <a:gd name="T38" fmla="*/ 0 w 458"/>
                <a:gd name="T39" fmla="*/ 0 h 846"/>
                <a:gd name="T40" fmla="*/ 0 w 458"/>
                <a:gd name="T41" fmla="*/ 0 h 846"/>
                <a:gd name="T42" fmla="*/ 0 w 458"/>
                <a:gd name="T43" fmla="*/ 0 h 846"/>
                <a:gd name="T44" fmla="*/ 0 w 458"/>
                <a:gd name="T45" fmla="*/ 0 h 846"/>
                <a:gd name="T46" fmla="*/ 0 w 458"/>
                <a:gd name="T47" fmla="*/ 0 h 846"/>
                <a:gd name="T48" fmla="*/ 0 w 458"/>
                <a:gd name="T49" fmla="*/ 0 h 846"/>
                <a:gd name="T50" fmla="*/ 0 w 458"/>
                <a:gd name="T51" fmla="*/ 0 h 846"/>
                <a:gd name="T52" fmla="*/ 0 w 458"/>
                <a:gd name="T53" fmla="*/ 0 h 846"/>
                <a:gd name="T54" fmla="*/ 0 w 458"/>
                <a:gd name="T55" fmla="*/ 0 h 846"/>
                <a:gd name="T56" fmla="*/ 0 w 458"/>
                <a:gd name="T57" fmla="*/ 0 h 846"/>
                <a:gd name="T58" fmla="*/ 0 w 458"/>
                <a:gd name="T59" fmla="*/ 0 h 846"/>
                <a:gd name="T60" fmla="*/ 0 w 458"/>
                <a:gd name="T61" fmla="*/ 0 h 846"/>
                <a:gd name="T62" fmla="*/ 0 w 458"/>
                <a:gd name="T63" fmla="*/ 0 h 846"/>
                <a:gd name="T64" fmla="*/ 0 w 458"/>
                <a:gd name="T65" fmla="*/ 0 h 846"/>
                <a:gd name="T66" fmla="*/ 0 w 458"/>
                <a:gd name="T67" fmla="*/ 0 h 846"/>
                <a:gd name="T68" fmla="*/ 0 w 458"/>
                <a:gd name="T69" fmla="*/ 0 h 846"/>
                <a:gd name="T70" fmla="*/ 0 w 458"/>
                <a:gd name="T71" fmla="*/ 0 h 846"/>
                <a:gd name="T72" fmla="*/ 0 w 458"/>
                <a:gd name="T73" fmla="*/ 0 h 846"/>
                <a:gd name="T74" fmla="*/ 0 w 458"/>
                <a:gd name="T75" fmla="*/ 0 h 846"/>
                <a:gd name="T76" fmla="*/ 0 w 458"/>
                <a:gd name="T77" fmla="*/ 0 h 846"/>
                <a:gd name="T78" fmla="*/ 0 w 458"/>
                <a:gd name="T79" fmla="*/ 0 h 8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8"/>
                <a:gd name="T121" fmla="*/ 0 h 846"/>
                <a:gd name="T122" fmla="*/ 458 w 458"/>
                <a:gd name="T123" fmla="*/ 846 h 8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8" h="846">
                  <a:moveTo>
                    <a:pt x="410" y="846"/>
                  </a:moveTo>
                  <a:lnTo>
                    <a:pt x="393" y="846"/>
                  </a:lnTo>
                  <a:lnTo>
                    <a:pt x="345" y="846"/>
                  </a:lnTo>
                  <a:lnTo>
                    <a:pt x="280" y="846"/>
                  </a:lnTo>
                  <a:lnTo>
                    <a:pt x="205" y="846"/>
                  </a:lnTo>
                  <a:lnTo>
                    <a:pt x="128" y="846"/>
                  </a:lnTo>
                  <a:lnTo>
                    <a:pt x="63" y="846"/>
                  </a:lnTo>
                  <a:lnTo>
                    <a:pt x="17" y="846"/>
                  </a:lnTo>
                  <a:lnTo>
                    <a:pt x="0" y="846"/>
                  </a:lnTo>
                  <a:lnTo>
                    <a:pt x="0" y="614"/>
                  </a:lnTo>
                  <a:lnTo>
                    <a:pt x="88" y="614"/>
                  </a:lnTo>
                  <a:lnTo>
                    <a:pt x="94" y="614"/>
                  </a:lnTo>
                  <a:lnTo>
                    <a:pt x="92" y="612"/>
                  </a:lnTo>
                  <a:lnTo>
                    <a:pt x="92" y="610"/>
                  </a:lnTo>
                  <a:lnTo>
                    <a:pt x="97" y="595"/>
                  </a:lnTo>
                  <a:lnTo>
                    <a:pt x="115" y="550"/>
                  </a:lnTo>
                  <a:lnTo>
                    <a:pt x="140" y="489"/>
                  </a:lnTo>
                  <a:lnTo>
                    <a:pt x="166" y="420"/>
                  </a:lnTo>
                  <a:lnTo>
                    <a:pt x="193" y="349"/>
                  </a:lnTo>
                  <a:lnTo>
                    <a:pt x="218" y="287"/>
                  </a:lnTo>
                  <a:lnTo>
                    <a:pt x="235" y="243"/>
                  </a:lnTo>
                  <a:lnTo>
                    <a:pt x="241" y="226"/>
                  </a:lnTo>
                  <a:lnTo>
                    <a:pt x="241" y="224"/>
                  </a:lnTo>
                  <a:lnTo>
                    <a:pt x="239" y="226"/>
                  </a:lnTo>
                  <a:lnTo>
                    <a:pt x="189" y="226"/>
                  </a:lnTo>
                  <a:lnTo>
                    <a:pt x="189" y="0"/>
                  </a:lnTo>
                  <a:lnTo>
                    <a:pt x="458" y="0"/>
                  </a:lnTo>
                  <a:lnTo>
                    <a:pt x="458" y="74"/>
                  </a:lnTo>
                  <a:lnTo>
                    <a:pt x="429" y="74"/>
                  </a:lnTo>
                  <a:lnTo>
                    <a:pt x="366" y="74"/>
                  </a:lnTo>
                  <a:lnTo>
                    <a:pt x="303" y="74"/>
                  </a:lnTo>
                  <a:lnTo>
                    <a:pt x="272" y="74"/>
                  </a:lnTo>
                  <a:lnTo>
                    <a:pt x="270" y="73"/>
                  </a:lnTo>
                  <a:lnTo>
                    <a:pt x="268" y="73"/>
                  </a:lnTo>
                  <a:lnTo>
                    <a:pt x="270" y="74"/>
                  </a:lnTo>
                  <a:lnTo>
                    <a:pt x="270" y="76"/>
                  </a:lnTo>
                  <a:lnTo>
                    <a:pt x="270" y="88"/>
                  </a:lnTo>
                  <a:lnTo>
                    <a:pt x="270" y="111"/>
                  </a:lnTo>
                  <a:lnTo>
                    <a:pt x="270" y="136"/>
                  </a:lnTo>
                  <a:lnTo>
                    <a:pt x="270" y="147"/>
                  </a:lnTo>
                  <a:lnTo>
                    <a:pt x="268" y="151"/>
                  </a:lnTo>
                  <a:lnTo>
                    <a:pt x="268" y="153"/>
                  </a:lnTo>
                  <a:lnTo>
                    <a:pt x="272" y="151"/>
                  </a:lnTo>
                  <a:lnTo>
                    <a:pt x="354" y="151"/>
                  </a:lnTo>
                  <a:lnTo>
                    <a:pt x="353" y="153"/>
                  </a:lnTo>
                  <a:lnTo>
                    <a:pt x="351" y="155"/>
                  </a:lnTo>
                  <a:lnTo>
                    <a:pt x="343" y="176"/>
                  </a:lnTo>
                  <a:lnTo>
                    <a:pt x="320" y="238"/>
                  </a:lnTo>
                  <a:lnTo>
                    <a:pt x="285" y="324"/>
                  </a:lnTo>
                  <a:lnTo>
                    <a:pt x="249" y="422"/>
                  </a:lnTo>
                  <a:lnTo>
                    <a:pt x="211" y="520"/>
                  </a:lnTo>
                  <a:lnTo>
                    <a:pt x="178" y="604"/>
                  </a:lnTo>
                  <a:lnTo>
                    <a:pt x="153" y="666"/>
                  </a:lnTo>
                  <a:lnTo>
                    <a:pt x="143" y="689"/>
                  </a:lnTo>
                  <a:lnTo>
                    <a:pt x="143" y="692"/>
                  </a:lnTo>
                  <a:lnTo>
                    <a:pt x="143" y="694"/>
                  </a:lnTo>
                  <a:lnTo>
                    <a:pt x="143" y="692"/>
                  </a:lnTo>
                  <a:lnTo>
                    <a:pt x="141" y="692"/>
                  </a:lnTo>
                  <a:lnTo>
                    <a:pt x="130" y="692"/>
                  </a:lnTo>
                  <a:lnTo>
                    <a:pt x="109" y="692"/>
                  </a:lnTo>
                  <a:lnTo>
                    <a:pt x="86" y="692"/>
                  </a:lnTo>
                  <a:lnTo>
                    <a:pt x="74" y="692"/>
                  </a:lnTo>
                  <a:lnTo>
                    <a:pt x="72" y="692"/>
                  </a:lnTo>
                  <a:lnTo>
                    <a:pt x="72" y="694"/>
                  </a:lnTo>
                  <a:lnTo>
                    <a:pt x="72" y="765"/>
                  </a:lnTo>
                  <a:lnTo>
                    <a:pt x="72" y="767"/>
                  </a:lnTo>
                  <a:lnTo>
                    <a:pt x="70" y="769"/>
                  </a:lnTo>
                  <a:lnTo>
                    <a:pt x="74" y="769"/>
                  </a:lnTo>
                  <a:lnTo>
                    <a:pt x="329" y="769"/>
                  </a:lnTo>
                  <a:lnTo>
                    <a:pt x="331" y="769"/>
                  </a:lnTo>
                  <a:lnTo>
                    <a:pt x="331" y="767"/>
                  </a:lnTo>
                  <a:lnTo>
                    <a:pt x="331" y="692"/>
                  </a:lnTo>
                  <a:lnTo>
                    <a:pt x="410" y="692"/>
                  </a:lnTo>
                  <a:lnTo>
                    <a:pt x="410" y="846"/>
                  </a:lnTo>
                  <a:close/>
                </a:path>
              </a:pathLst>
            </a:custGeom>
            <a:solidFill>
              <a:srgbClr val="282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smtClean="0">
                <a:solidFill>
                  <a:srgbClr val="000514"/>
                </a:solidFill>
              </a:endParaRPr>
            </a:p>
          </p:txBody>
        </p:sp>
        <p:sp>
          <p:nvSpPr>
            <p:cNvPr id="11732" name="Freeform 9"/>
            <p:cNvSpPr>
              <a:spLocks noChangeAspect="1"/>
            </p:cNvSpPr>
            <p:nvPr/>
          </p:nvSpPr>
          <p:spPr bwMode="auto">
            <a:xfrm>
              <a:off x="54" y="4123"/>
              <a:ext cx="53" cy="131"/>
            </a:xfrm>
            <a:custGeom>
              <a:avLst/>
              <a:gdLst>
                <a:gd name="T0" fmla="*/ 0 w 286"/>
                <a:gd name="T1" fmla="*/ 0 h 618"/>
                <a:gd name="T2" fmla="*/ 0 w 286"/>
                <a:gd name="T3" fmla="*/ 0 h 618"/>
                <a:gd name="T4" fmla="*/ 0 w 286"/>
                <a:gd name="T5" fmla="*/ 0 h 618"/>
                <a:gd name="T6" fmla="*/ 0 w 286"/>
                <a:gd name="T7" fmla="*/ 0 h 618"/>
                <a:gd name="T8" fmla="*/ 0 w 286"/>
                <a:gd name="T9" fmla="*/ 0 h 618"/>
                <a:gd name="T10" fmla="*/ 0 w 286"/>
                <a:gd name="T11" fmla="*/ 0 h 618"/>
                <a:gd name="T12" fmla="*/ 0 w 286"/>
                <a:gd name="T13" fmla="*/ 0 h 618"/>
                <a:gd name="T14" fmla="*/ 0 w 286"/>
                <a:gd name="T15" fmla="*/ 0 h 618"/>
                <a:gd name="T16" fmla="*/ 0 w 286"/>
                <a:gd name="T17" fmla="*/ 0 h 618"/>
                <a:gd name="T18" fmla="*/ 0 w 286"/>
                <a:gd name="T19" fmla="*/ 0 h 618"/>
                <a:gd name="T20" fmla="*/ 0 w 286"/>
                <a:gd name="T21" fmla="*/ 0 h 618"/>
                <a:gd name="T22" fmla="*/ 0 w 286"/>
                <a:gd name="T23" fmla="*/ 0 h 618"/>
                <a:gd name="T24" fmla="*/ 0 w 286"/>
                <a:gd name="T25" fmla="*/ 0 h 618"/>
                <a:gd name="T26" fmla="*/ 0 w 286"/>
                <a:gd name="T27" fmla="*/ 0 h 618"/>
                <a:gd name="T28" fmla="*/ 0 w 286"/>
                <a:gd name="T29" fmla="*/ 0 h 618"/>
                <a:gd name="T30" fmla="*/ 0 w 286"/>
                <a:gd name="T31" fmla="*/ 0 h 618"/>
                <a:gd name="T32" fmla="*/ 0 w 286"/>
                <a:gd name="T33" fmla="*/ 0 h 618"/>
                <a:gd name="T34" fmla="*/ 0 w 286"/>
                <a:gd name="T35" fmla="*/ 0 h 618"/>
                <a:gd name="T36" fmla="*/ 0 w 286"/>
                <a:gd name="T37" fmla="*/ 0 h 618"/>
                <a:gd name="T38" fmla="*/ 0 w 286"/>
                <a:gd name="T39" fmla="*/ 0 h 618"/>
                <a:gd name="T40" fmla="*/ 0 w 286"/>
                <a:gd name="T41" fmla="*/ 0 h 618"/>
                <a:gd name="T42" fmla="*/ 0 w 286"/>
                <a:gd name="T43" fmla="*/ 0 h 618"/>
                <a:gd name="T44" fmla="*/ 0 w 286"/>
                <a:gd name="T45" fmla="*/ 0 h 618"/>
                <a:gd name="T46" fmla="*/ 0 w 286"/>
                <a:gd name="T47" fmla="*/ 0 h 618"/>
                <a:gd name="T48" fmla="*/ 0 w 286"/>
                <a:gd name="T49" fmla="*/ 0 h 618"/>
                <a:gd name="T50" fmla="*/ 0 w 286"/>
                <a:gd name="T51" fmla="*/ 0 h 618"/>
                <a:gd name="T52" fmla="*/ 0 w 286"/>
                <a:gd name="T53" fmla="*/ 0 h 618"/>
                <a:gd name="T54" fmla="*/ 0 w 286"/>
                <a:gd name="T55" fmla="*/ 0 h 618"/>
                <a:gd name="T56" fmla="*/ 0 w 286"/>
                <a:gd name="T57" fmla="*/ 0 h 618"/>
                <a:gd name="T58" fmla="*/ 0 w 286"/>
                <a:gd name="T59" fmla="*/ 0 h 618"/>
                <a:gd name="T60" fmla="*/ 0 w 286"/>
                <a:gd name="T61" fmla="*/ 0 h 618"/>
                <a:gd name="T62" fmla="*/ 0 w 286"/>
                <a:gd name="T63" fmla="*/ 0 h 618"/>
                <a:gd name="T64" fmla="*/ 0 w 286"/>
                <a:gd name="T65" fmla="*/ 0 h 618"/>
                <a:gd name="T66" fmla="*/ 0 w 286"/>
                <a:gd name="T67" fmla="*/ 0 h 618"/>
                <a:gd name="T68" fmla="*/ 0 w 286"/>
                <a:gd name="T69" fmla="*/ 0 h 618"/>
                <a:gd name="T70" fmla="*/ 0 w 286"/>
                <a:gd name="T71" fmla="*/ 0 h 618"/>
                <a:gd name="T72" fmla="*/ 0 w 286"/>
                <a:gd name="T73" fmla="*/ 0 h 618"/>
                <a:gd name="T74" fmla="*/ 0 w 286"/>
                <a:gd name="T75" fmla="*/ 0 h 618"/>
                <a:gd name="T76" fmla="*/ 0 w 286"/>
                <a:gd name="T77" fmla="*/ 0 h 618"/>
                <a:gd name="T78" fmla="*/ 0 w 286"/>
                <a:gd name="T79" fmla="*/ 0 h 618"/>
                <a:gd name="T80" fmla="*/ 0 w 286"/>
                <a:gd name="T81" fmla="*/ 0 h 618"/>
                <a:gd name="T82" fmla="*/ 0 w 286"/>
                <a:gd name="T83" fmla="*/ 0 h 618"/>
                <a:gd name="T84" fmla="*/ 0 w 286"/>
                <a:gd name="T85" fmla="*/ 0 h 618"/>
                <a:gd name="T86" fmla="*/ 0 w 286"/>
                <a:gd name="T87" fmla="*/ 0 h 618"/>
                <a:gd name="T88" fmla="*/ 0 w 286"/>
                <a:gd name="T89" fmla="*/ 0 h 618"/>
                <a:gd name="T90" fmla="*/ 0 w 286"/>
                <a:gd name="T91" fmla="*/ 0 h 618"/>
                <a:gd name="T92" fmla="*/ 0 w 286"/>
                <a:gd name="T93" fmla="*/ 0 h 618"/>
                <a:gd name="T94" fmla="*/ 0 w 286"/>
                <a:gd name="T95" fmla="*/ 0 h 618"/>
                <a:gd name="T96" fmla="*/ 0 w 286"/>
                <a:gd name="T97" fmla="*/ 0 h 618"/>
                <a:gd name="T98" fmla="*/ 0 w 286"/>
                <a:gd name="T99" fmla="*/ 0 h 618"/>
                <a:gd name="T100" fmla="*/ 0 w 286"/>
                <a:gd name="T101" fmla="*/ 0 h 618"/>
                <a:gd name="T102" fmla="*/ 0 w 286"/>
                <a:gd name="T103" fmla="*/ 0 h 6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618"/>
                <a:gd name="T158" fmla="*/ 286 w 286"/>
                <a:gd name="T159" fmla="*/ 618 h 6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618">
                  <a:moveTo>
                    <a:pt x="286" y="0"/>
                  </a:moveTo>
                  <a:lnTo>
                    <a:pt x="286" y="4"/>
                  </a:lnTo>
                  <a:lnTo>
                    <a:pt x="284" y="8"/>
                  </a:lnTo>
                  <a:lnTo>
                    <a:pt x="275" y="31"/>
                  </a:lnTo>
                  <a:lnTo>
                    <a:pt x="252" y="91"/>
                  </a:lnTo>
                  <a:lnTo>
                    <a:pt x="217" y="177"/>
                  </a:lnTo>
                  <a:lnTo>
                    <a:pt x="179" y="275"/>
                  </a:lnTo>
                  <a:lnTo>
                    <a:pt x="142" y="371"/>
                  </a:lnTo>
                  <a:lnTo>
                    <a:pt x="108" y="457"/>
                  </a:lnTo>
                  <a:lnTo>
                    <a:pt x="85" y="517"/>
                  </a:lnTo>
                  <a:lnTo>
                    <a:pt x="75" y="540"/>
                  </a:lnTo>
                  <a:lnTo>
                    <a:pt x="71" y="549"/>
                  </a:lnTo>
                  <a:lnTo>
                    <a:pt x="60" y="572"/>
                  </a:lnTo>
                  <a:lnTo>
                    <a:pt x="50" y="586"/>
                  </a:lnTo>
                  <a:lnTo>
                    <a:pt x="37" y="599"/>
                  </a:lnTo>
                  <a:lnTo>
                    <a:pt x="29" y="603"/>
                  </a:lnTo>
                  <a:lnTo>
                    <a:pt x="19" y="609"/>
                  </a:lnTo>
                  <a:lnTo>
                    <a:pt x="10" y="613"/>
                  </a:lnTo>
                  <a:lnTo>
                    <a:pt x="0" y="615"/>
                  </a:lnTo>
                  <a:lnTo>
                    <a:pt x="0" y="618"/>
                  </a:lnTo>
                  <a:lnTo>
                    <a:pt x="157" y="618"/>
                  </a:lnTo>
                  <a:lnTo>
                    <a:pt x="154" y="616"/>
                  </a:lnTo>
                  <a:lnTo>
                    <a:pt x="148" y="609"/>
                  </a:lnTo>
                  <a:lnTo>
                    <a:pt x="144" y="603"/>
                  </a:lnTo>
                  <a:lnTo>
                    <a:pt x="144" y="595"/>
                  </a:lnTo>
                  <a:lnTo>
                    <a:pt x="144" y="586"/>
                  </a:lnTo>
                  <a:lnTo>
                    <a:pt x="148" y="574"/>
                  </a:lnTo>
                  <a:lnTo>
                    <a:pt x="157" y="542"/>
                  </a:lnTo>
                  <a:lnTo>
                    <a:pt x="171" y="505"/>
                  </a:lnTo>
                  <a:lnTo>
                    <a:pt x="182" y="476"/>
                  </a:lnTo>
                  <a:lnTo>
                    <a:pt x="186" y="465"/>
                  </a:lnTo>
                  <a:lnTo>
                    <a:pt x="184" y="463"/>
                  </a:lnTo>
                  <a:lnTo>
                    <a:pt x="188" y="463"/>
                  </a:lnTo>
                  <a:lnTo>
                    <a:pt x="205" y="463"/>
                  </a:lnTo>
                  <a:lnTo>
                    <a:pt x="238" y="463"/>
                  </a:lnTo>
                  <a:lnTo>
                    <a:pt x="271" y="463"/>
                  </a:lnTo>
                  <a:lnTo>
                    <a:pt x="286" y="463"/>
                  </a:lnTo>
                  <a:lnTo>
                    <a:pt x="286" y="403"/>
                  </a:lnTo>
                  <a:lnTo>
                    <a:pt x="213" y="403"/>
                  </a:lnTo>
                  <a:lnTo>
                    <a:pt x="211" y="403"/>
                  </a:lnTo>
                  <a:lnTo>
                    <a:pt x="207" y="407"/>
                  </a:lnTo>
                  <a:lnTo>
                    <a:pt x="209" y="403"/>
                  </a:lnTo>
                  <a:lnTo>
                    <a:pt x="209" y="400"/>
                  </a:lnTo>
                  <a:lnTo>
                    <a:pt x="221" y="367"/>
                  </a:lnTo>
                  <a:lnTo>
                    <a:pt x="248" y="296"/>
                  </a:lnTo>
                  <a:lnTo>
                    <a:pt x="273" y="225"/>
                  </a:lnTo>
                  <a:lnTo>
                    <a:pt x="284" y="194"/>
                  </a:lnTo>
                  <a:lnTo>
                    <a:pt x="286" y="190"/>
                  </a:lnTo>
                  <a:lnTo>
                    <a:pt x="286" y="183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A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smtClean="0">
                <a:solidFill>
                  <a:srgbClr val="000514"/>
                </a:solidFill>
              </a:endParaRPr>
            </a:p>
          </p:txBody>
        </p:sp>
        <p:sp>
          <p:nvSpPr>
            <p:cNvPr id="11733" name="Freeform 10"/>
            <p:cNvSpPr>
              <a:spLocks noChangeAspect="1"/>
            </p:cNvSpPr>
            <p:nvPr/>
          </p:nvSpPr>
          <p:spPr bwMode="auto">
            <a:xfrm>
              <a:off x="107" y="4162"/>
              <a:ext cx="0" cy="0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60000 65536"/>
                <a:gd name="T4" fmla="*/ 0 60000 65536"/>
                <a:gd name="T5" fmla="*/ 0 60000 65536"/>
                <a:gd name="T6" fmla="*/ 0 h 2"/>
                <a:gd name="T7" fmla="*/ 2 h 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smtClean="0">
                <a:solidFill>
                  <a:srgbClr val="000514"/>
                </a:solidFill>
              </a:endParaRPr>
            </a:p>
          </p:txBody>
        </p:sp>
        <p:sp>
          <p:nvSpPr>
            <p:cNvPr id="11734" name="Freeform 11"/>
            <p:cNvSpPr>
              <a:spLocks noChangeAspect="1" noEditPoints="1"/>
            </p:cNvSpPr>
            <p:nvPr/>
          </p:nvSpPr>
          <p:spPr bwMode="auto">
            <a:xfrm>
              <a:off x="198" y="4265"/>
              <a:ext cx="19" cy="22"/>
            </a:xfrm>
            <a:custGeom>
              <a:avLst/>
              <a:gdLst>
                <a:gd name="T0" fmla="*/ 0 w 102"/>
                <a:gd name="T1" fmla="*/ 0 h 104"/>
                <a:gd name="T2" fmla="*/ 0 w 102"/>
                <a:gd name="T3" fmla="*/ 0 h 104"/>
                <a:gd name="T4" fmla="*/ 0 w 102"/>
                <a:gd name="T5" fmla="*/ 0 h 104"/>
                <a:gd name="T6" fmla="*/ 0 w 102"/>
                <a:gd name="T7" fmla="*/ 0 h 104"/>
                <a:gd name="T8" fmla="*/ 0 w 102"/>
                <a:gd name="T9" fmla="*/ 0 h 104"/>
                <a:gd name="T10" fmla="*/ 0 w 102"/>
                <a:gd name="T11" fmla="*/ 0 h 104"/>
                <a:gd name="T12" fmla="*/ 0 w 102"/>
                <a:gd name="T13" fmla="*/ 0 h 104"/>
                <a:gd name="T14" fmla="*/ 0 w 102"/>
                <a:gd name="T15" fmla="*/ 0 h 104"/>
                <a:gd name="T16" fmla="*/ 0 w 102"/>
                <a:gd name="T17" fmla="*/ 0 h 104"/>
                <a:gd name="T18" fmla="*/ 0 w 102"/>
                <a:gd name="T19" fmla="*/ 0 h 104"/>
                <a:gd name="T20" fmla="*/ 0 w 102"/>
                <a:gd name="T21" fmla="*/ 0 h 104"/>
                <a:gd name="T22" fmla="*/ 0 w 102"/>
                <a:gd name="T23" fmla="*/ 0 h 104"/>
                <a:gd name="T24" fmla="*/ 0 w 102"/>
                <a:gd name="T25" fmla="*/ 0 h 104"/>
                <a:gd name="T26" fmla="*/ 0 w 102"/>
                <a:gd name="T27" fmla="*/ 0 h 104"/>
                <a:gd name="T28" fmla="*/ 0 w 102"/>
                <a:gd name="T29" fmla="*/ 0 h 104"/>
                <a:gd name="T30" fmla="*/ 0 w 102"/>
                <a:gd name="T31" fmla="*/ 0 h 104"/>
                <a:gd name="T32" fmla="*/ 0 w 102"/>
                <a:gd name="T33" fmla="*/ 0 h 104"/>
                <a:gd name="T34" fmla="*/ 0 w 102"/>
                <a:gd name="T35" fmla="*/ 0 h 104"/>
                <a:gd name="T36" fmla="*/ 0 w 102"/>
                <a:gd name="T37" fmla="*/ 0 h 104"/>
                <a:gd name="T38" fmla="*/ 0 w 102"/>
                <a:gd name="T39" fmla="*/ 0 h 104"/>
                <a:gd name="T40" fmla="*/ 0 w 102"/>
                <a:gd name="T41" fmla="*/ 0 h 104"/>
                <a:gd name="T42" fmla="*/ 0 w 102"/>
                <a:gd name="T43" fmla="*/ 0 h 104"/>
                <a:gd name="T44" fmla="*/ 0 w 102"/>
                <a:gd name="T45" fmla="*/ 0 h 104"/>
                <a:gd name="T46" fmla="*/ 0 w 102"/>
                <a:gd name="T47" fmla="*/ 0 h 104"/>
                <a:gd name="T48" fmla="*/ 0 w 102"/>
                <a:gd name="T49" fmla="*/ 0 h 104"/>
                <a:gd name="T50" fmla="*/ 0 w 102"/>
                <a:gd name="T51" fmla="*/ 0 h 104"/>
                <a:gd name="T52" fmla="*/ 0 w 102"/>
                <a:gd name="T53" fmla="*/ 0 h 104"/>
                <a:gd name="T54" fmla="*/ 0 w 102"/>
                <a:gd name="T55" fmla="*/ 0 h 104"/>
                <a:gd name="T56" fmla="*/ 0 w 102"/>
                <a:gd name="T57" fmla="*/ 0 h 104"/>
                <a:gd name="T58" fmla="*/ 0 w 102"/>
                <a:gd name="T59" fmla="*/ 0 h 104"/>
                <a:gd name="T60" fmla="*/ 0 w 102"/>
                <a:gd name="T61" fmla="*/ 0 h 104"/>
                <a:gd name="T62" fmla="*/ 0 w 102"/>
                <a:gd name="T63" fmla="*/ 0 h 104"/>
                <a:gd name="T64" fmla="*/ 0 w 102"/>
                <a:gd name="T65" fmla="*/ 0 h 104"/>
                <a:gd name="T66" fmla="*/ 0 w 102"/>
                <a:gd name="T67" fmla="*/ 0 h 104"/>
                <a:gd name="T68" fmla="*/ 0 w 102"/>
                <a:gd name="T69" fmla="*/ 0 h 104"/>
                <a:gd name="T70" fmla="*/ 0 w 102"/>
                <a:gd name="T71" fmla="*/ 0 h 104"/>
                <a:gd name="T72" fmla="*/ 0 w 102"/>
                <a:gd name="T73" fmla="*/ 0 h 104"/>
                <a:gd name="T74" fmla="*/ 0 w 102"/>
                <a:gd name="T75" fmla="*/ 0 h 104"/>
                <a:gd name="T76" fmla="*/ 0 w 102"/>
                <a:gd name="T77" fmla="*/ 0 h 104"/>
                <a:gd name="T78" fmla="*/ 0 w 102"/>
                <a:gd name="T79" fmla="*/ 0 h 104"/>
                <a:gd name="T80" fmla="*/ 0 w 102"/>
                <a:gd name="T81" fmla="*/ 0 h 104"/>
                <a:gd name="T82" fmla="*/ 0 w 102"/>
                <a:gd name="T83" fmla="*/ 0 h 104"/>
                <a:gd name="T84" fmla="*/ 0 w 102"/>
                <a:gd name="T85" fmla="*/ 0 h 104"/>
                <a:gd name="T86" fmla="*/ 0 w 102"/>
                <a:gd name="T87" fmla="*/ 0 h 104"/>
                <a:gd name="T88" fmla="*/ 0 w 102"/>
                <a:gd name="T89" fmla="*/ 0 h 104"/>
                <a:gd name="T90" fmla="*/ 0 w 102"/>
                <a:gd name="T91" fmla="*/ 0 h 104"/>
                <a:gd name="T92" fmla="*/ 0 w 102"/>
                <a:gd name="T93" fmla="*/ 0 h 104"/>
                <a:gd name="T94" fmla="*/ 0 w 102"/>
                <a:gd name="T95" fmla="*/ 0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"/>
                <a:gd name="T145" fmla="*/ 0 h 104"/>
                <a:gd name="T146" fmla="*/ 102 w 102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" h="104">
                  <a:moveTo>
                    <a:pt x="0" y="52"/>
                  </a:moveTo>
                  <a:lnTo>
                    <a:pt x="0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5" y="16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1" y="4"/>
                  </a:lnTo>
                  <a:lnTo>
                    <a:pt x="81" y="10"/>
                  </a:lnTo>
                  <a:lnTo>
                    <a:pt x="86" y="16"/>
                  </a:lnTo>
                  <a:lnTo>
                    <a:pt x="94" y="23"/>
                  </a:lnTo>
                  <a:lnTo>
                    <a:pt x="98" y="33"/>
                  </a:lnTo>
                  <a:lnTo>
                    <a:pt x="102" y="43"/>
                  </a:lnTo>
                  <a:lnTo>
                    <a:pt x="102" y="52"/>
                  </a:lnTo>
                  <a:lnTo>
                    <a:pt x="102" y="62"/>
                  </a:lnTo>
                  <a:lnTo>
                    <a:pt x="98" y="71"/>
                  </a:lnTo>
                  <a:lnTo>
                    <a:pt x="94" y="81"/>
                  </a:lnTo>
                  <a:lnTo>
                    <a:pt x="86" y="89"/>
                  </a:lnTo>
                  <a:lnTo>
                    <a:pt x="79" y="94"/>
                  </a:lnTo>
                  <a:lnTo>
                    <a:pt x="71" y="98"/>
                  </a:lnTo>
                  <a:lnTo>
                    <a:pt x="62" y="102"/>
                  </a:lnTo>
                  <a:lnTo>
                    <a:pt x="50" y="104"/>
                  </a:lnTo>
                  <a:lnTo>
                    <a:pt x="40" y="102"/>
                  </a:lnTo>
                  <a:lnTo>
                    <a:pt x="31" y="98"/>
                  </a:lnTo>
                  <a:lnTo>
                    <a:pt x="21" y="94"/>
                  </a:lnTo>
                  <a:lnTo>
                    <a:pt x="15" y="89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0" y="62"/>
                  </a:lnTo>
                  <a:lnTo>
                    <a:pt x="0" y="52"/>
                  </a:lnTo>
                  <a:close/>
                  <a:moveTo>
                    <a:pt x="94" y="52"/>
                  </a:moveTo>
                  <a:lnTo>
                    <a:pt x="94" y="43"/>
                  </a:lnTo>
                  <a:lnTo>
                    <a:pt x="90" y="35"/>
                  </a:lnTo>
                  <a:lnTo>
                    <a:pt x="86" y="27"/>
                  </a:lnTo>
                  <a:lnTo>
                    <a:pt x="81" y="21"/>
                  </a:lnTo>
                  <a:lnTo>
                    <a:pt x="75" y="16"/>
                  </a:lnTo>
                  <a:lnTo>
                    <a:pt x="67" y="12"/>
                  </a:lnTo>
                  <a:lnTo>
                    <a:pt x="60" y="10"/>
                  </a:lnTo>
                  <a:lnTo>
                    <a:pt x="50" y="8"/>
                  </a:lnTo>
                  <a:lnTo>
                    <a:pt x="42" y="10"/>
                  </a:lnTo>
                  <a:lnTo>
                    <a:pt x="35" y="12"/>
                  </a:lnTo>
                  <a:lnTo>
                    <a:pt x="27" y="16"/>
                  </a:lnTo>
                  <a:lnTo>
                    <a:pt x="21" y="21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8" y="43"/>
                  </a:lnTo>
                  <a:lnTo>
                    <a:pt x="8" y="52"/>
                  </a:lnTo>
                  <a:lnTo>
                    <a:pt x="8" y="60"/>
                  </a:lnTo>
                  <a:lnTo>
                    <a:pt x="12" y="69"/>
                  </a:lnTo>
                  <a:lnTo>
                    <a:pt x="15" y="77"/>
                  </a:lnTo>
                  <a:lnTo>
                    <a:pt x="19" y="83"/>
                  </a:lnTo>
                  <a:lnTo>
                    <a:pt x="27" y="89"/>
                  </a:lnTo>
                  <a:lnTo>
                    <a:pt x="33" y="92"/>
                  </a:lnTo>
                  <a:lnTo>
                    <a:pt x="42" y="94"/>
                  </a:lnTo>
                  <a:lnTo>
                    <a:pt x="50" y="96"/>
                  </a:lnTo>
                  <a:lnTo>
                    <a:pt x="60" y="94"/>
                  </a:lnTo>
                  <a:lnTo>
                    <a:pt x="67" y="92"/>
                  </a:lnTo>
                  <a:lnTo>
                    <a:pt x="75" y="89"/>
                  </a:lnTo>
                  <a:lnTo>
                    <a:pt x="83" y="83"/>
                  </a:lnTo>
                  <a:lnTo>
                    <a:pt x="86" y="77"/>
                  </a:lnTo>
                  <a:lnTo>
                    <a:pt x="90" y="69"/>
                  </a:lnTo>
                  <a:lnTo>
                    <a:pt x="94" y="60"/>
                  </a:lnTo>
                  <a:lnTo>
                    <a:pt x="94" y="52"/>
                  </a:lnTo>
                  <a:close/>
                  <a:moveTo>
                    <a:pt x="79" y="81"/>
                  </a:moveTo>
                  <a:lnTo>
                    <a:pt x="69" y="81"/>
                  </a:lnTo>
                  <a:lnTo>
                    <a:pt x="52" y="54"/>
                  </a:lnTo>
                  <a:lnTo>
                    <a:pt x="38" y="54"/>
                  </a:lnTo>
                  <a:lnTo>
                    <a:pt x="38" y="81"/>
                  </a:lnTo>
                  <a:lnTo>
                    <a:pt x="31" y="81"/>
                  </a:lnTo>
                  <a:lnTo>
                    <a:pt x="31" y="21"/>
                  </a:lnTo>
                  <a:lnTo>
                    <a:pt x="58" y="21"/>
                  </a:lnTo>
                  <a:lnTo>
                    <a:pt x="65" y="21"/>
                  </a:lnTo>
                  <a:lnTo>
                    <a:pt x="73" y="23"/>
                  </a:lnTo>
                  <a:lnTo>
                    <a:pt x="75" y="25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79" y="37"/>
                  </a:lnTo>
                  <a:lnTo>
                    <a:pt x="79" y="44"/>
                  </a:lnTo>
                  <a:lnTo>
                    <a:pt x="75" y="50"/>
                  </a:lnTo>
                  <a:lnTo>
                    <a:pt x="69" y="52"/>
                  </a:lnTo>
                  <a:lnTo>
                    <a:pt x="62" y="54"/>
                  </a:lnTo>
                  <a:lnTo>
                    <a:pt x="79" y="81"/>
                  </a:lnTo>
                  <a:close/>
                  <a:moveTo>
                    <a:pt x="54" y="48"/>
                  </a:moveTo>
                  <a:lnTo>
                    <a:pt x="60" y="46"/>
                  </a:lnTo>
                  <a:lnTo>
                    <a:pt x="65" y="46"/>
                  </a:lnTo>
                  <a:lnTo>
                    <a:pt x="69" y="43"/>
                  </a:lnTo>
                  <a:lnTo>
                    <a:pt x="71" y="37"/>
                  </a:lnTo>
                  <a:lnTo>
                    <a:pt x="69" y="31"/>
                  </a:lnTo>
                  <a:lnTo>
                    <a:pt x="65" y="29"/>
                  </a:lnTo>
                  <a:lnTo>
                    <a:pt x="62" y="27"/>
                  </a:lnTo>
                  <a:lnTo>
                    <a:pt x="56" y="27"/>
                  </a:lnTo>
                  <a:lnTo>
                    <a:pt x="38" y="27"/>
                  </a:lnTo>
                  <a:lnTo>
                    <a:pt x="38" y="48"/>
                  </a:lnTo>
                  <a:lnTo>
                    <a:pt x="54" y="48"/>
                  </a:lnTo>
                  <a:close/>
                </a:path>
              </a:pathLst>
            </a:custGeom>
            <a:solidFill>
              <a:srgbClr val="282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smtClean="0">
                <a:solidFill>
                  <a:srgbClr val="000514"/>
                </a:solidFill>
              </a:endParaRPr>
            </a:p>
          </p:txBody>
        </p:sp>
      </p:grpSp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690563"/>
            <a:ext cx="7305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690563"/>
            <a:ext cx="7305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690563"/>
            <a:ext cx="7305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690563"/>
            <a:ext cx="7305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690563"/>
            <a:ext cx="7305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Group 17"/>
          <p:cNvGrpSpPr>
            <a:grpSpLocks/>
          </p:cNvGrpSpPr>
          <p:nvPr/>
        </p:nvGrpSpPr>
        <p:grpSpPr bwMode="auto">
          <a:xfrm>
            <a:off x="1588" y="622300"/>
            <a:ext cx="9139237" cy="152400"/>
            <a:chOff x="1" y="320"/>
            <a:chExt cx="5757" cy="144"/>
          </a:xfrm>
        </p:grpSpPr>
        <p:grpSp>
          <p:nvGrpSpPr>
            <p:cNvPr id="11302" name="Group 18"/>
            <p:cNvGrpSpPr>
              <a:grpSpLocks/>
            </p:cNvGrpSpPr>
            <p:nvPr/>
          </p:nvGrpSpPr>
          <p:grpSpPr bwMode="auto">
            <a:xfrm>
              <a:off x="1" y="320"/>
              <a:ext cx="2879" cy="144"/>
              <a:chOff x="1" y="432"/>
              <a:chExt cx="2879" cy="144"/>
            </a:xfrm>
          </p:grpSpPr>
          <p:grpSp>
            <p:nvGrpSpPr>
              <p:cNvPr id="11516" name="Group 19"/>
              <p:cNvGrpSpPr>
                <a:grpSpLocks/>
              </p:cNvGrpSpPr>
              <p:nvPr/>
            </p:nvGrpSpPr>
            <p:grpSpPr bwMode="auto">
              <a:xfrm>
                <a:off x="1" y="432"/>
                <a:ext cx="2741" cy="144"/>
                <a:chOff x="1" y="432"/>
                <a:chExt cx="2741" cy="144"/>
              </a:xfrm>
            </p:grpSpPr>
            <p:sp>
              <p:nvSpPr>
                <p:cNvPr id="11527" name="Rectangle 20"/>
                <p:cNvSpPr>
                  <a:spLocks noChangeArrowheads="1"/>
                </p:cNvSpPr>
                <p:nvPr/>
              </p:nvSpPr>
              <p:spPr bwMode="auto">
                <a:xfrm>
                  <a:off x="1" y="432"/>
                  <a:ext cx="14" cy="1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28" name="Rectangle 21"/>
                <p:cNvSpPr>
                  <a:spLocks noChangeArrowheads="1"/>
                </p:cNvSpPr>
                <p:nvPr/>
              </p:nvSpPr>
              <p:spPr bwMode="auto">
                <a:xfrm>
                  <a:off x="15" y="432"/>
                  <a:ext cx="14" cy="144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29" name="Rectangle 22"/>
                <p:cNvSpPr>
                  <a:spLocks noChangeArrowheads="1"/>
                </p:cNvSpPr>
                <p:nvPr/>
              </p:nvSpPr>
              <p:spPr bwMode="auto">
                <a:xfrm>
                  <a:off x="29" y="432"/>
                  <a:ext cx="14" cy="144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0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432"/>
                  <a:ext cx="12" cy="144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1" name="Rectangle 24"/>
                <p:cNvSpPr>
                  <a:spLocks noChangeArrowheads="1"/>
                </p:cNvSpPr>
                <p:nvPr/>
              </p:nvSpPr>
              <p:spPr bwMode="auto">
                <a:xfrm>
                  <a:off x="55" y="432"/>
                  <a:ext cx="14" cy="144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2" name="Rectangle 25"/>
                <p:cNvSpPr>
                  <a:spLocks noChangeArrowheads="1"/>
                </p:cNvSpPr>
                <p:nvPr/>
              </p:nvSpPr>
              <p:spPr bwMode="auto">
                <a:xfrm>
                  <a:off x="69" y="432"/>
                  <a:ext cx="14" cy="144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3" name="Rectangle 26"/>
                <p:cNvSpPr>
                  <a:spLocks noChangeArrowheads="1"/>
                </p:cNvSpPr>
                <p:nvPr/>
              </p:nvSpPr>
              <p:spPr bwMode="auto">
                <a:xfrm>
                  <a:off x="83" y="432"/>
                  <a:ext cx="14" cy="144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4" name="Rectangle 27"/>
                <p:cNvSpPr>
                  <a:spLocks noChangeArrowheads="1"/>
                </p:cNvSpPr>
                <p:nvPr/>
              </p:nvSpPr>
              <p:spPr bwMode="auto">
                <a:xfrm>
                  <a:off x="97" y="432"/>
                  <a:ext cx="14" cy="144"/>
                </a:xfrm>
                <a:prstGeom prst="rect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5" name="Rectangle 28"/>
                <p:cNvSpPr>
                  <a:spLocks noChangeArrowheads="1"/>
                </p:cNvSpPr>
                <p:nvPr/>
              </p:nvSpPr>
              <p:spPr bwMode="auto">
                <a:xfrm>
                  <a:off x="111" y="432"/>
                  <a:ext cx="14" cy="144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6" name="Rectangle 29"/>
                <p:cNvSpPr>
                  <a:spLocks noChangeArrowheads="1"/>
                </p:cNvSpPr>
                <p:nvPr/>
              </p:nvSpPr>
              <p:spPr bwMode="auto">
                <a:xfrm>
                  <a:off x="125" y="432"/>
                  <a:ext cx="14" cy="144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7" name="Rectangle 30"/>
                <p:cNvSpPr>
                  <a:spLocks noChangeArrowheads="1"/>
                </p:cNvSpPr>
                <p:nvPr/>
              </p:nvSpPr>
              <p:spPr bwMode="auto">
                <a:xfrm>
                  <a:off x="139" y="432"/>
                  <a:ext cx="12" cy="144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8" name="Rectangle 31"/>
                <p:cNvSpPr>
                  <a:spLocks noChangeArrowheads="1"/>
                </p:cNvSpPr>
                <p:nvPr/>
              </p:nvSpPr>
              <p:spPr bwMode="auto">
                <a:xfrm>
                  <a:off x="151" y="432"/>
                  <a:ext cx="14" cy="144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39" name="Rectangle 32"/>
                <p:cNvSpPr>
                  <a:spLocks noChangeArrowheads="1"/>
                </p:cNvSpPr>
                <p:nvPr/>
              </p:nvSpPr>
              <p:spPr bwMode="auto">
                <a:xfrm>
                  <a:off x="165" y="432"/>
                  <a:ext cx="14" cy="144"/>
                </a:xfrm>
                <a:prstGeom prst="rect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0" name="Rectangle 33"/>
                <p:cNvSpPr>
                  <a:spLocks noChangeArrowheads="1"/>
                </p:cNvSpPr>
                <p:nvPr/>
              </p:nvSpPr>
              <p:spPr bwMode="auto">
                <a:xfrm>
                  <a:off x="179" y="432"/>
                  <a:ext cx="14" cy="144"/>
                </a:xfrm>
                <a:prstGeom prst="rect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1" name="Rectangle 34"/>
                <p:cNvSpPr>
                  <a:spLocks noChangeArrowheads="1"/>
                </p:cNvSpPr>
                <p:nvPr/>
              </p:nvSpPr>
              <p:spPr bwMode="auto">
                <a:xfrm>
                  <a:off x="193" y="432"/>
                  <a:ext cx="14" cy="144"/>
                </a:xfrm>
                <a:prstGeom prst="rect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2" name="Rectangle 35"/>
                <p:cNvSpPr>
                  <a:spLocks noChangeArrowheads="1"/>
                </p:cNvSpPr>
                <p:nvPr/>
              </p:nvSpPr>
              <p:spPr bwMode="auto">
                <a:xfrm>
                  <a:off x="207" y="432"/>
                  <a:ext cx="14" cy="144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3" name="Rectangle 36"/>
                <p:cNvSpPr>
                  <a:spLocks noChangeArrowheads="1"/>
                </p:cNvSpPr>
                <p:nvPr/>
              </p:nvSpPr>
              <p:spPr bwMode="auto">
                <a:xfrm>
                  <a:off x="221" y="432"/>
                  <a:ext cx="14" cy="144"/>
                </a:xfrm>
                <a:prstGeom prst="rect">
                  <a:avLst/>
                </a:prstGeom>
                <a:solidFill>
                  <a:srgbClr val="FC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4" name="Rectangle 37"/>
                <p:cNvSpPr>
                  <a:spLocks noChangeArrowheads="1"/>
                </p:cNvSpPr>
                <p:nvPr/>
              </p:nvSpPr>
              <p:spPr bwMode="auto">
                <a:xfrm>
                  <a:off x="235" y="432"/>
                  <a:ext cx="12" cy="144"/>
                </a:xfrm>
                <a:prstGeom prst="rect">
                  <a:avLst/>
                </a:prstGeom>
                <a:solidFill>
                  <a:srgbClr val="FB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5" name="Rectangle 38"/>
                <p:cNvSpPr>
                  <a:spLocks noChangeArrowheads="1"/>
                </p:cNvSpPr>
                <p:nvPr/>
              </p:nvSpPr>
              <p:spPr bwMode="auto">
                <a:xfrm>
                  <a:off x="247" y="432"/>
                  <a:ext cx="14" cy="144"/>
                </a:xfrm>
                <a:prstGeom prst="rect">
                  <a:avLst/>
                </a:prstGeom>
                <a:solidFill>
                  <a:srgbClr val="FB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6" name="Rectangle 39"/>
                <p:cNvSpPr>
                  <a:spLocks noChangeArrowheads="1"/>
                </p:cNvSpPr>
                <p:nvPr/>
              </p:nvSpPr>
              <p:spPr bwMode="auto">
                <a:xfrm>
                  <a:off x="261" y="432"/>
                  <a:ext cx="14" cy="144"/>
                </a:xfrm>
                <a:prstGeom prst="rect">
                  <a:avLst/>
                </a:prstGeom>
                <a:solidFill>
                  <a:srgbClr val="FB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7" name="Rectangle 40"/>
                <p:cNvSpPr>
                  <a:spLocks noChangeArrowheads="1"/>
                </p:cNvSpPr>
                <p:nvPr/>
              </p:nvSpPr>
              <p:spPr bwMode="auto">
                <a:xfrm>
                  <a:off x="275" y="432"/>
                  <a:ext cx="14" cy="144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8" name="Rectangle 41"/>
                <p:cNvSpPr>
                  <a:spLocks noChangeArrowheads="1"/>
                </p:cNvSpPr>
                <p:nvPr/>
              </p:nvSpPr>
              <p:spPr bwMode="auto">
                <a:xfrm>
                  <a:off x="289" y="432"/>
                  <a:ext cx="14" cy="144"/>
                </a:xfrm>
                <a:prstGeom prst="rect">
                  <a:avLst/>
                </a:prstGeom>
                <a:solidFill>
                  <a:srgbClr val="FA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49" name="Rectangle 42"/>
                <p:cNvSpPr>
                  <a:spLocks noChangeArrowheads="1"/>
                </p:cNvSpPr>
                <p:nvPr/>
              </p:nvSpPr>
              <p:spPr bwMode="auto">
                <a:xfrm>
                  <a:off x="303" y="432"/>
                  <a:ext cx="14" cy="144"/>
                </a:xfrm>
                <a:prstGeom prst="rect">
                  <a:avLst/>
                </a:prstGeom>
                <a:solidFill>
                  <a:srgbClr val="FA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0" name="Rectangle 43"/>
                <p:cNvSpPr>
                  <a:spLocks noChangeArrowheads="1"/>
                </p:cNvSpPr>
                <p:nvPr/>
              </p:nvSpPr>
              <p:spPr bwMode="auto">
                <a:xfrm>
                  <a:off x="317" y="432"/>
                  <a:ext cx="14" cy="144"/>
                </a:xfrm>
                <a:prstGeom prst="rect">
                  <a:avLst/>
                </a:prstGeom>
                <a:solidFill>
                  <a:srgbClr val="FA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1" name="Rectangle 44"/>
                <p:cNvSpPr>
                  <a:spLocks noChangeArrowheads="1"/>
                </p:cNvSpPr>
                <p:nvPr/>
              </p:nvSpPr>
              <p:spPr bwMode="auto">
                <a:xfrm>
                  <a:off x="331" y="432"/>
                  <a:ext cx="12" cy="144"/>
                </a:xfrm>
                <a:prstGeom prst="rect">
                  <a:avLst/>
                </a:prstGeom>
                <a:solidFill>
                  <a:srgbClr val="FAF9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2" name="Rectangle 45"/>
                <p:cNvSpPr>
                  <a:spLocks noChangeArrowheads="1"/>
                </p:cNvSpPr>
                <p:nvPr/>
              </p:nvSpPr>
              <p:spPr bwMode="auto">
                <a:xfrm>
                  <a:off x="343" y="432"/>
                  <a:ext cx="14" cy="144"/>
                </a:xfrm>
                <a:prstGeom prst="rect">
                  <a:avLst/>
                </a:prstGeom>
                <a:solidFill>
                  <a:srgbClr val="F9F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3" name="Rectangle 46"/>
                <p:cNvSpPr>
                  <a:spLocks noChangeArrowheads="1"/>
                </p:cNvSpPr>
                <p:nvPr/>
              </p:nvSpPr>
              <p:spPr bwMode="auto">
                <a:xfrm>
                  <a:off x="357" y="432"/>
                  <a:ext cx="14" cy="144"/>
                </a:xfrm>
                <a:prstGeom prst="rect">
                  <a:avLst/>
                </a:prstGeom>
                <a:solidFill>
                  <a:srgbClr val="F9F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4" name="Rectangle 47"/>
                <p:cNvSpPr>
                  <a:spLocks noChangeArrowheads="1"/>
                </p:cNvSpPr>
                <p:nvPr/>
              </p:nvSpPr>
              <p:spPr bwMode="auto">
                <a:xfrm>
                  <a:off x="371" y="432"/>
                  <a:ext cx="14" cy="144"/>
                </a:xfrm>
                <a:prstGeom prst="rect">
                  <a:avLst/>
                </a:prstGeom>
                <a:solidFill>
                  <a:srgbClr val="F9F8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5" name="Rectangle 48"/>
                <p:cNvSpPr>
                  <a:spLocks noChangeArrowheads="1"/>
                </p:cNvSpPr>
                <p:nvPr/>
              </p:nvSpPr>
              <p:spPr bwMode="auto">
                <a:xfrm>
                  <a:off x="385" y="432"/>
                  <a:ext cx="14" cy="144"/>
                </a:xfrm>
                <a:prstGeom prst="rect">
                  <a:avLst/>
                </a:prstGeom>
                <a:solidFill>
                  <a:srgbClr val="F8F8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6" name="Rectangle 49"/>
                <p:cNvSpPr>
                  <a:spLocks noChangeArrowheads="1"/>
                </p:cNvSpPr>
                <p:nvPr/>
              </p:nvSpPr>
              <p:spPr bwMode="auto">
                <a:xfrm>
                  <a:off x="399" y="432"/>
                  <a:ext cx="14" cy="144"/>
                </a:xfrm>
                <a:prstGeom prst="rect">
                  <a:avLst/>
                </a:prstGeom>
                <a:solidFill>
                  <a:srgbClr val="F8F8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7" name="Rectangle 50"/>
                <p:cNvSpPr>
                  <a:spLocks noChangeArrowheads="1"/>
                </p:cNvSpPr>
                <p:nvPr/>
              </p:nvSpPr>
              <p:spPr bwMode="auto">
                <a:xfrm>
                  <a:off x="413" y="432"/>
                  <a:ext cx="14" cy="144"/>
                </a:xfrm>
                <a:prstGeom prst="rect">
                  <a:avLst/>
                </a:prstGeom>
                <a:solidFill>
                  <a:srgbClr val="F7F7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8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" y="432"/>
                  <a:ext cx="12" cy="144"/>
                </a:xfrm>
                <a:prstGeom prst="rect">
                  <a:avLst/>
                </a:prstGeom>
                <a:solidFill>
                  <a:srgbClr val="F7F7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59" name="Rectangle 52"/>
                <p:cNvSpPr>
                  <a:spLocks noChangeArrowheads="1"/>
                </p:cNvSpPr>
                <p:nvPr/>
              </p:nvSpPr>
              <p:spPr bwMode="auto">
                <a:xfrm>
                  <a:off x="439" y="432"/>
                  <a:ext cx="14" cy="144"/>
                </a:xfrm>
                <a:prstGeom prst="rect">
                  <a:avLst/>
                </a:prstGeom>
                <a:solidFill>
                  <a:srgbClr val="F7F7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0" name="Rectangle 53"/>
                <p:cNvSpPr>
                  <a:spLocks noChangeArrowheads="1"/>
                </p:cNvSpPr>
                <p:nvPr/>
              </p:nvSpPr>
              <p:spPr bwMode="auto">
                <a:xfrm>
                  <a:off x="453" y="432"/>
                  <a:ext cx="14" cy="144"/>
                </a:xfrm>
                <a:prstGeom prst="rect">
                  <a:avLst/>
                </a:prstGeom>
                <a:solidFill>
                  <a:srgbClr val="F7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1" name="Rectangle 54"/>
                <p:cNvSpPr>
                  <a:spLocks noChangeArrowheads="1"/>
                </p:cNvSpPr>
                <p:nvPr/>
              </p:nvSpPr>
              <p:spPr bwMode="auto">
                <a:xfrm>
                  <a:off x="467" y="432"/>
                  <a:ext cx="14" cy="144"/>
                </a:xfrm>
                <a:prstGeom prst="rect">
                  <a:avLst/>
                </a:prstGeom>
                <a:solidFill>
                  <a:srgbClr val="F6F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2" name="Rectangle 55"/>
                <p:cNvSpPr>
                  <a:spLocks noChangeArrowheads="1"/>
                </p:cNvSpPr>
                <p:nvPr/>
              </p:nvSpPr>
              <p:spPr bwMode="auto">
                <a:xfrm>
                  <a:off x="481" y="432"/>
                  <a:ext cx="14" cy="144"/>
                </a:xfrm>
                <a:prstGeom prst="rect">
                  <a:avLst/>
                </a:prstGeom>
                <a:solidFill>
                  <a:srgbClr val="F6F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3" name="Rectangle 56"/>
                <p:cNvSpPr>
                  <a:spLocks noChangeArrowheads="1"/>
                </p:cNvSpPr>
                <p:nvPr/>
              </p:nvSpPr>
              <p:spPr bwMode="auto">
                <a:xfrm>
                  <a:off x="495" y="432"/>
                  <a:ext cx="14" cy="144"/>
                </a:xfrm>
                <a:prstGeom prst="rect">
                  <a:avLst/>
                </a:prstGeom>
                <a:solidFill>
                  <a:srgbClr val="F5F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4" name="Rectangle 57"/>
                <p:cNvSpPr>
                  <a:spLocks noChangeArrowheads="1"/>
                </p:cNvSpPr>
                <p:nvPr/>
              </p:nvSpPr>
              <p:spPr bwMode="auto">
                <a:xfrm>
                  <a:off x="509" y="432"/>
                  <a:ext cx="14" cy="144"/>
                </a:xfrm>
                <a:prstGeom prst="rect">
                  <a:avLst/>
                </a:prstGeom>
                <a:solidFill>
                  <a:srgbClr val="F5F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5" name="Rectangle 58"/>
                <p:cNvSpPr>
                  <a:spLocks noChangeArrowheads="1"/>
                </p:cNvSpPr>
                <p:nvPr/>
              </p:nvSpPr>
              <p:spPr bwMode="auto">
                <a:xfrm>
                  <a:off x="523" y="432"/>
                  <a:ext cx="12" cy="144"/>
                </a:xfrm>
                <a:prstGeom prst="rect">
                  <a:avLst/>
                </a:prstGeom>
                <a:solidFill>
                  <a:srgbClr val="F5F4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6" name="Rectangle 59"/>
                <p:cNvSpPr>
                  <a:spLocks noChangeArrowheads="1"/>
                </p:cNvSpPr>
                <p:nvPr/>
              </p:nvSpPr>
              <p:spPr bwMode="auto">
                <a:xfrm>
                  <a:off x="535" y="432"/>
                  <a:ext cx="14" cy="144"/>
                </a:xfrm>
                <a:prstGeom prst="rect">
                  <a:avLst/>
                </a:prstGeom>
                <a:solidFill>
                  <a:srgbClr val="F4F3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7" name="Rectangle 60"/>
                <p:cNvSpPr>
                  <a:spLocks noChangeArrowheads="1"/>
                </p:cNvSpPr>
                <p:nvPr/>
              </p:nvSpPr>
              <p:spPr bwMode="auto">
                <a:xfrm>
                  <a:off x="549" y="432"/>
                  <a:ext cx="14" cy="144"/>
                </a:xfrm>
                <a:prstGeom prst="rect">
                  <a:avLst/>
                </a:prstGeom>
                <a:solidFill>
                  <a:srgbClr val="F3F3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8" name="Rectangle 61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14" cy="144"/>
                </a:xfrm>
                <a:prstGeom prst="rect">
                  <a:avLst/>
                </a:prstGeom>
                <a:solidFill>
                  <a:srgbClr val="F3F3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69" name="Rectangle 62"/>
                <p:cNvSpPr>
                  <a:spLocks noChangeArrowheads="1"/>
                </p:cNvSpPr>
                <p:nvPr/>
              </p:nvSpPr>
              <p:spPr bwMode="auto">
                <a:xfrm>
                  <a:off x="577" y="432"/>
                  <a:ext cx="14" cy="144"/>
                </a:xfrm>
                <a:prstGeom prst="rect">
                  <a:avLst/>
                </a:prstGeom>
                <a:solidFill>
                  <a:srgbClr val="F3F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0" name="Rectangle 63"/>
                <p:cNvSpPr>
                  <a:spLocks noChangeArrowheads="1"/>
                </p:cNvSpPr>
                <p:nvPr/>
              </p:nvSpPr>
              <p:spPr bwMode="auto">
                <a:xfrm>
                  <a:off x="591" y="432"/>
                  <a:ext cx="14" cy="144"/>
                </a:xfrm>
                <a:prstGeom prst="rect">
                  <a:avLst/>
                </a:prstGeom>
                <a:solidFill>
                  <a:srgbClr val="F2F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1" name="Rectangle 64"/>
                <p:cNvSpPr>
                  <a:spLocks noChangeArrowheads="1"/>
                </p:cNvSpPr>
                <p:nvPr/>
              </p:nvSpPr>
              <p:spPr bwMode="auto">
                <a:xfrm>
                  <a:off x="605" y="432"/>
                  <a:ext cx="14" cy="144"/>
                </a:xfrm>
                <a:prstGeom prst="rect">
                  <a:avLst/>
                </a:prstGeom>
                <a:solidFill>
                  <a:srgbClr val="F1F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2" name="Rectangle 65"/>
                <p:cNvSpPr>
                  <a:spLocks noChangeArrowheads="1"/>
                </p:cNvSpPr>
                <p:nvPr/>
              </p:nvSpPr>
              <p:spPr bwMode="auto">
                <a:xfrm>
                  <a:off x="619" y="432"/>
                  <a:ext cx="12" cy="144"/>
                </a:xfrm>
                <a:prstGeom prst="rect">
                  <a:avLst/>
                </a:prstGeom>
                <a:solidFill>
                  <a:srgbClr val="F1F1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3" name="Rectangle 66"/>
                <p:cNvSpPr>
                  <a:spLocks noChangeArrowheads="1"/>
                </p:cNvSpPr>
                <p:nvPr/>
              </p:nvSpPr>
              <p:spPr bwMode="auto">
                <a:xfrm>
                  <a:off x="631" y="432"/>
                  <a:ext cx="14" cy="144"/>
                </a:xfrm>
                <a:prstGeom prst="rect">
                  <a:avLst/>
                </a:prstGeom>
                <a:solidFill>
                  <a:srgbClr val="F1F0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4" name="Rectangle 67"/>
                <p:cNvSpPr>
                  <a:spLocks noChangeArrowheads="1"/>
                </p:cNvSpPr>
                <p:nvPr/>
              </p:nvSpPr>
              <p:spPr bwMode="auto">
                <a:xfrm>
                  <a:off x="645" y="432"/>
                  <a:ext cx="14" cy="144"/>
                </a:xfrm>
                <a:prstGeom prst="rect">
                  <a:avLst/>
                </a:prstGeom>
                <a:solidFill>
                  <a:srgbClr val="F0F0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5" name="Rectangle 68"/>
                <p:cNvSpPr>
                  <a:spLocks noChangeArrowheads="1"/>
                </p:cNvSpPr>
                <p:nvPr/>
              </p:nvSpPr>
              <p:spPr bwMode="auto">
                <a:xfrm>
                  <a:off x="659" y="432"/>
                  <a:ext cx="14" cy="144"/>
                </a:xfrm>
                <a:prstGeom prst="rect">
                  <a:avLst/>
                </a:prstGeom>
                <a:solidFill>
                  <a:srgbClr val="EFEF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6" name="Rectangle 69"/>
                <p:cNvSpPr>
                  <a:spLocks noChangeArrowheads="1"/>
                </p:cNvSpPr>
                <p:nvPr/>
              </p:nvSpPr>
              <p:spPr bwMode="auto">
                <a:xfrm>
                  <a:off x="673" y="432"/>
                  <a:ext cx="14" cy="144"/>
                </a:xfrm>
                <a:prstGeom prst="rect">
                  <a:avLst/>
                </a:prstGeom>
                <a:solidFill>
                  <a:srgbClr val="EFE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7" name="Rectangle 70"/>
                <p:cNvSpPr>
                  <a:spLocks noChangeArrowheads="1"/>
                </p:cNvSpPr>
                <p:nvPr/>
              </p:nvSpPr>
              <p:spPr bwMode="auto">
                <a:xfrm>
                  <a:off x="687" y="432"/>
                  <a:ext cx="14" cy="144"/>
                </a:xfrm>
                <a:prstGeom prst="rect">
                  <a:avLst/>
                </a:prstGeom>
                <a:solidFill>
                  <a:srgbClr val="EEEE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8" name="Rectangle 71"/>
                <p:cNvSpPr>
                  <a:spLocks noChangeArrowheads="1"/>
                </p:cNvSpPr>
                <p:nvPr/>
              </p:nvSpPr>
              <p:spPr bwMode="auto">
                <a:xfrm>
                  <a:off x="701" y="432"/>
                  <a:ext cx="14" cy="144"/>
                </a:xfrm>
                <a:prstGeom prst="rect">
                  <a:avLst/>
                </a:prstGeom>
                <a:solidFill>
                  <a:srgbClr val="EEED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79" name="Rectangle 72"/>
                <p:cNvSpPr>
                  <a:spLocks noChangeArrowheads="1"/>
                </p:cNvSpPr>
                <p:nvPr/>
              </p:nvSpPr>
              <p:spPr bwMode="auto">
                <a:xfrm>
                  <a:off x="715" y="432"/>
                  <a:ext cx="12" cy="144"/>
                </a:xfrm>
                <a:prstGeom prst="rect">
                  <a:avLst/>
                </a:prstGeom>
                <a:solidFill>
                  <a:srgbClr val="EDEC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0" name="Rectangle 73"/>
                <p:cNvSpPr>
                  <a:spLocks noChangeArrowheads="1"/>
                </p:cNvSpPr>
                <p:nvPr/>
              </p:nvSpPr>
              <p:spPr bwMode="auto">
                <a:xfrm>
                  <a:off x="727" y="432"/>
                  <a:ext cx="14" cy="144"/>
                </a:xfrm>
                <a:prstGeom prst="rect">
                  <a:avLst/>
                </a:prstGeom>
                <a:solidFill>
                  <a:srgbClr val="ECEC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1" name="Rectangle 74"/>
                <p:cNvSpPr>
                  <a:spLocks noChangeArrowheads="1"/>
                </p:cNvSpPr>
                <p:nvPr/>
              </p:nvSpPr>
              <p:spPr bwMode="auto">
                <a:xfrm>
                  <a:off x="741" y="432"/>
                  <a:ext cx="14" cy="144"/>
                </a:xfrm>
                <a:prstGeom prst="rect">
                  <a:avLst/>
                </a:prstGeom>
                <a:solidFill>
                  <a:srgbClr val="ECEB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2" name="Rectangle 75"/>
                <p:cNvSpPr>
                  <a:spLocks noChangeArrowheads="1"/>
                </p:cNvSpPr>
                <p:nvPr/>
              </p:nvSpPr>
              <p:spPr bwMode="auto">
                <a:xfrm>
                  <a:off x="755" y="432"/>
                  <a:ext cx="14" cy="144"/>
                </a:xfrm>
                <a:prstGeom prst="rect">
                  <a:avLst/>
                </a:prstGeom>
                <a:solidFill>
                  <a:srgbClr val="EBEB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3" name="Rectangle 76"/>
                <p:cNvSpPr>
                  <a:spLocks noChangeArrowheads="1"/>
                </p:cNvSpPr>
                <p:nvPr/>
              </p:nvSpPr>
              <p:spPr bwMode="auto">
                <a:xfrm>
                  <a:off x="769" y="432"/>
                  <a:ext cx="14" cy="144"/>
                </a:xfrm>
                <a:prstGeom prst="rect">
                  <a:avLst/>
                </a:prstGeom>
                <a:solidFill>
                  <a:srgbClr val="EBEA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4" name="Rectangle 77"/>
                <p:cNvSpPr>
                  <a:spLocks noChangeArrowheads="1"/>
                </p:cNvSpPr>
                <p:nvPr/>
              </p:nvSpPr>
              <p:spPr bwMode="auto">
                <a:xfrm>
                  <a:off x="783" y="432"/>
                  <a:ext cx="14" cy="144"/>
                </a:xfrm>
                <a:prstGeom prst="rect">
                  <a:avLst/>
                </a:prstGeom>
                <a:solidFill>
                  <a:srgbClr val="E9E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5" name="Rectangle 78"/>
                <p:cNvSpPr>
                  <a:spLocks noChangeArrowheads="1"/>
                </p:cNvSpPr>
                <p:nvPr/>
              </p:nvSpPr>
              <p:spPr bwMode="auto">
                <a:xfrm>
                  <a:off x="797" y="432"/>
                  <a:ext cx="14" cy="144"/>
                </a:xfrm>
                <a:prstGeom prst="rect">
                  <a:avLst/>
                </a:prstGeom>
                <a:solidFill>
                  <a:srgbClr val="E9E8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6" name="Rectangle 79"/>
                <p:cNvSpPr>
                  <a:spLocks noChangeArrowheads="1"/>
                </p:cNvSpPr>
                <p:nvPr/>
              </p:nvSpPr>
              <p:spPr bwMode="auto">
                <a:xfrm>
                  <a:off x="811" y="432"/>
                  <a:ext cx="12" cy="144"/>
                </a:xfrm>
                <a:prstGeom prst="rect">
                  <a:avLst/>
                </a:prstGeom>
                <a:solidFill>
                  <a:srgbClr val="E8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7" name="Rectangle 80"/>
                <p:cNvSpPr>
                  <a:spLocks noChangeArrowheads="1"/>
                </p:cNvSpPr>
                <p:nvPr/>
              </p:nvSpPr>
              <p:spPr bwMode="auto">
                <a:xfrm>
                  <a:off x="823" y="432"/>
                  <a:ext cx="14" cy="144"/>
                </a:xfrm>
                <a:prstGeom prst="rect">
                  <a:avLst/>
                </a:prstGeom>
                <a:solidFill>
                  <a:srgbClr val="E8E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8" name="Rectangle 81"/>
                <p:cNvSpPr>
                  <a:spLocks noChangeArrowheads="1"/>
                </p:cNvSpPr>
                <p:nvPr/>
              </p:nvSpPr>
              <p:spPr bwMode="auto">
                <a:xfrm>
                  <a:off x="837" y="432"/>
                  <a:ext cx="14" cy="144"/>
                </a:xfrm>
                <a:prstGeom prst="rect">
                  <a:avLst/>
                </a:prstGeom>
                <a:solidFill>
                  <a:srgbClr val="E7E6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89" name="Rectangle 82"/>
                <p:cNvSpPr>
                  <a:spLocks noChangeArrowheads="1"/>
                </p:cNvSpPr>
                <p:nvPr/>
              </p:nvSpPr>
              <p:spPr bwMode="auto">
                <a:xfrm>
                  <a:off x="851" y="432"/>
                  <a:ext cx="14" cy="144"/>
                </a:xfrm>
                <a:prstGeom prst="rect">
                  <a:avLst/>
                </a:prstGeom>
                <a:solidFill>
                  <a:srgbClr val="E6E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0" name="Rectangle 83"/>
                <p:cNvSpPr>
                  <a:spLocks noChangeArrowheads="1"/>
                </p:cNvSpPr>
                <p:nvPr/>
              </p:nvSpPr>
              <p:spPr bwMode="auto">
                <a:xfrm>
                  <a:off x="865" y="432"/>
                  <a:ext cx="14" cy="144"/>
                </a:xfrm>
                <a:prstGeom prst="rect">
                  <a:avLst/>
                </a:prstGeom>
                <a:solidFill>
                  <a:srgbClr val="E5E4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1" name="Rectangle 84"/>
                <p:cNvSpPr>
                  <a:spLocks noChangeArrowheads="1"/>
                </p:cNvSpPr>
                <p:nvPr/>
              </p:nvSpPr>
              <p:spPr bwMode="auto">
                <a:xfrm>
                  <a:off x="879" y="432"/>
                  <a:ext cx="14" cy="144"/>
                </a:xfrm>
                <a:prstGeom prst="rect">
                  <a:avLst/>
                </a:prstGeom>
                <a:solidFill>
                  <a:srgbClr val="E5E4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2" name="Rectangle 85"/>
                <p:cNvSpPr>
                  <a:spLocks noChangeArrowheads="1"/>
                </p:cNvSpPr>
                <p:nvPr/>
              </p:nvSpPr>
              <p:spPr bwMode="auto">
                <a:xfrm>
                  <a:off x="893" y="432"/>
                  <a:ext cx="14" cy="144"/>
                </a:xfrm>
                <a:prstGeom prst="rect">
                  <a:avLst/>
                </a:prstGeom>
                <a:solidFill>
                  <a:srgbClr val="E4E3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3" name="Rectangle 86"/>
                <p:cNvSpPr>
                  <a:spLocks noChangeArrowheads="1"/>
                </p:cNvSpPr>
                <p:nvPr/>
              </p:nvSpPr>
              <p:spPr bwMode="auto">
                <a:xfrm>
                  <a:off x="907" y="432"/>
                  <a:ext cx="12" cy="144"/>
                </a:xfrm>
                <a:prstGeom prst="rect">
                  <a:avLst/>
                </a:prstGeom>
                <a:solidFill>
                  <a:srgbClr val="E3E2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4" name="Rectangle 87"/>
                <p:cNvSpPr>
                  <a:spLocks noChangeArrowheads="1"/>
                </p:cNvSpPr>
                <p:nvPr/>
              </p:nvSpPr>
              <p:spPr bwMode="auto">
                <a:xfrm>
                  <a:off x="919" y="432"/>
                  <a:ext cx="14" cy="144"/>
                </a:xfrm>
                <a:prstGeom prst="rect">
                  <a:avLst/>
                </a:prstGeom>
                <a:solidFill>
                  <a:srgbClr val="E2E1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5" name="Rectangle 88"/>
                <p:cNvSpPr>
                  <a:spLocks noChangeArrowheads="1"/>
                </p:cNvSpPr>
                <p:nvPr/>
              </p:nvSpPr>
              <p:spPr bwMode="auto">
                <a:xfrm>
                  <a:off x="933" y="432"/>
                  <a:ext cx="14" cy="144"/>
                </a:xfrm>
                <a:prstGeom prst="rect">
                  <a:avLst/>
                </a:prstGeom>
                <a:solidFill>
                  <a:srgbClr val="E1E0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6" name="Rectangle 89"/>
                <p:cNvSpPr>
                  <a:spLocks noChangeArrowheads="1"/>
                </p:cNvSpPr>
                <p:nvPr/>
              </p:nvSpPr>
              <p:spPr bwMode="auto">
                <a:xfrm>
                  <a:off x="947" y="432"/>
                  <a:ext cx="14" cy="144"/>
                </a:xfrm>
                <a:prstGeom prst="rect">
                  <a:avLst/>
                </a:prstGeom>
                <a:solidFill>
                  <a:srgbClr val="E0E0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7" name="Rectangle 90"/>
                <p:cNvSpPr>
                  <a:spLocks noChangeArrowheads="1"/>
                </p:cNvSpPr>
                <p:nvPr/>
              </p:nvSpPr>
              <p:spPr bwMode="auto">
                <a:xfrm>
                  <a:off x="961" y="432"/>
                  <a:ext cx="13" cy="144"/>
                </a:xfrm>
                <a:prstGeom prst="rect">
                  <a:avLst/>
                </a:prstGeom>
                <a:solidFill>
                  <a:srgbClr val="E0D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8" name="Rectangle 91"/>
                <p:cNvSpPr>
                  <a:spLocks noChangeArrowheads="1"/>
                </p:cNvSpPr>
                <p:nvPr/>
              </p:nvSpPr>
              <p:spPr bwMode="auto">
                <a:xfrm>
                  <a:off x="974" y="432"/>
                  <a:ext cx="14" cy="144"/>
                </a:xfrm>
                <a:prstGeom prst="rect">
                  <a:avLst/>
                </a:prstGeom>
                <a:solidFill>
                  <a:srgbClr val="DEDD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99" name="Rectangle 92"/>
                <p:cNvSpPr>
                  <a:spLocks noChangeArrowheads="1"/>
                </p:cNvSpPr>
                <p:nvPr/>
              </p:nvSpPr>
              <p:spPr bwMode="auto">
                <a:xfrm>
                  <a:off x="988" y="432"/>
                  <a:ext cx="14" cy="144"/>
                </a:xfrm>
                <a:prstGeom prst="rect">
                  <a:avLst/>
                </a:prstGeom>
                <a:solidFill>
                  <a:srgbClr val="DEDD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0" name="Rectangle 93"/>
                <p:cNvSpPr>
                  <a:spLocks noChangeArrowheads="1"/>
                </p:cNvSpPr>
                <p:nvPr/>
              </p:nvSpPr>
              <p:spPr bwMode="auto">
                <a:xfrm>
                  <a:off x="1002" y="432"/>
                  <a:ext cx="12" cy="144"/>
                </a:xfrm>
                <a:prstGeom prst="rect">
                  <a:avLst/>
                </a:prstGeom>
                <a:solidFill>
                  <a:srgbClr val="DDDC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1" name="Rectangle 94"/>
                <p:cNvSpPr>
                  <a:spLocks noChangeArrowheads="1"/>
                </p:cNvSpPr>
                <p:nvPr/>
              </p:nvSpPr>
              <p:spPr bwMode="auto">
                <a:xfrm>
                  <a:off x="1014" y="432"/>
                  <a:ext cx="14" cy="144"/>
                </a:xfrm>
                <a:prstGeom prst="rect">
                  <a:avLst/>
                </a:prstGeom>
                <a:solidFill>
                  <a:srgbClr val="DCDB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2" name="Rectangle 95"/>
                <p:cNvSpPr>
                  <a:spLocks noChangeArrowheads="1"/>
                </p:cNvSpPr>
                <p:nvPr/>
              </p:nvSpPr>
              <p:spPr bwMode="auto">
                <a:xfrm>
                  <a:off x="1028" y="432"/>
                  <a:ext cx="14" cy="144"/>
                </a:xfrm>
                <a:prstGeom prst="rect">
                  <a:avLst/>
                </a:prstGeom>
                <a:solidFill>
                  <a:srgbClr val="DBD9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3" name="Rectangle 96"/>
                <p:cNvSpPr>
                  <a:spLocks noChangeArrowheads="1"/>
                </p:cNvSpPr>
                <p:nvPr/>
              </p:nvSpPr>
              <p:spPr bwMode="auto">
                <a:xfrm>
                  <a:off x="1042" y="432"/>
                  <a:ext cx="14" cy="144"/>
                </a:xfrm>
                <a:prstGeom prst="rect">
                  <a:avLst/>
                </a:prstGeom>
                <a:solidFill>
                  <a:srgbClr val="DAD9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4" name="Rectangle 97"/>
                <p:cNvSpPr>
                  <a:spLocks noChangeArrowheads="1"/>
                </p:cNvSpPr>
                <p:nvPr/>
              </p:nvSpPr>
              <p:spPr bwMode="auto">
                <a:xfrm>
                  <a:off x="1056" y="432"/>
                  <a:ext cx="14" cy="144"/>
                </a:xfrm>
                <a:prstGeom prst="rect">
                  <a:avLst/>
                </a:prstGeom>
                <a:solidFill>
                  <a:srgbClr val="D9D8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5" name="Rectangle 98"/>
                <p:cNvSpPr>
                  <a:spLocks noChangeArrowheads="1"/>
                </p:cNvSpPr>
                <p:nvPr/>
              </p:nvSpPr>
              <p:spPr bwMode="auto">
                <a:xfrm>
                  <a:off x="1070" y="432"/>
                  <a:ext cx="14" cy="144"/>
                </a:xfrm>
                <a:prstGeom prst="rect">
                  <a:avLst/>
                </a:prstGeom>
                <a:solidFill>
                  <a:srgbClr val="D8D7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6" name="Rectangle 99"/>
                <p:cNvSpPr>
                  <a:spLocks noChangeArrowheads="1"/>
                </p:cNvSpPr>
                <p:nvPr/>
              </p:nvSpPr>
              <p:spPr bwMode="auto">
                <a:xfrm>
                  <a:off x="1084" y="432"/>
                  <a:ext cx="14" cy="144"/>
                </a:xfrm>
                <a:prstGeom prst="rect">
                  <a:avLst/>
                </a:prstGeom>
                <a:solidFill>
                  <a:srgbClr val="D7D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1098" y="432"/>
                  <a:ext cx="12" cy="144"/>
                </a:xfrm>
                <a:prstGeom prst="rect">
                  <a:avLst/>
                </a:prstGeom>
                <a:solidFill>
                  <a:srgbClr val="D6D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8" name="Rectangle 101"/>
                <p:cNvSpPr>
                  <a:spLocks noChangeArrowheads="1"/>
                </p:cNvSpPr>
                <p:nvPr/>
              </p:nvSpPr>
              <p:spPr bwMode="auto">
                <a:xfrm>
                  <a:off x="1110" y="432"/>
                  <a:ext cx="14" cy="144"/>
                </a:xfrm>
                <a:prstGeom prst="rect">
                  <a:avLst/>
                </a:prstGeom>
                <a:solidFill>
                  <a:srgbClr val="D5D4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09" name="Rectangle 102"/>
                <p:cNvSpPr>
                  <a:spLocks noChangeArrowheads="1"/>
                </p:cNvSpPr>
                <p:nvPr/>
              </p:nvSpPr>
              <p:spPr bwMode="auto">
                <a:xfrm>
                  <a:off x="1124" y="432"/>
                  <a:ext cx="14" cy="144"/>
                </a:xfrm>
                <a:prstGeom prst="rect">
                  <a:avLst/>
                </a:prstGeom>
                <a:solidFill>
                  <a:srgbClr val="D4D3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0" name="Rectangle 103"/>
                <p:cNvSpPr>
                  <a:spLocks noChangeArrowheads="1"/>
                </p:cNvSpPr>
                <p:nvPr/>
              </p:nvSpPr>
              <p:spPr bwMode="auto">
                <a:xfrm>
                  <a:off x="1138" y="432"/>
                  <a:ext cx="14" cy="144"/>
                </a:xfrm>
                <a:prstGeom prst="rect">
                  <a:avLst/>
                </a:prstGeom>
                <a:solidFill>
                  <a:srgbClr val="D3D2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1" name="Rectangle 104"/>
                <p:cNvSpPr>
                  <a:spLocks noChangeArrowheads="1"/>
                </p:cNvSpPr>
                <p:nvPr/>
              </p:nvSpPr>
              <p:spPr bwMode="auto">
                <a:xfrm>
                  <a:off x="1152" y="432"/>
                  <a:ext cx="14" cy="144"/>
                </a:xfrm>
                <a:prstGeom prst="rect">
                  <a:avLst/>
                </a:prstGeom>
                <a:solidFill>
                  <a:srgbClr val="D1D0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2" name="Rectangle 105"/>
                <p:cNvSpPr>
                  <a:spLocks noChangeArrowheads="1"/>
                </p:cNvSpPr>
                <p:nvPr/>
              </p:nvSpPr>
              <p:spPr bwMode="auto">
                <a:xfrm>
                  <a:off x="1166" y="432"/>
                  <a:ext cx="14" cy="144"/>
                </a:xfrm>
                <a:prstGeom prst="rect">
                  <a:avLst/>
                </a:prstGeom>
                <a:solidFill>
                  <a:srgbClr val="D0C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3" name="Rectangle 106"/>
                <p:cNvSpPr>
                  <a:spLocks noChangeArrowheads="1"/>
                </p:cNvSpPr>
                <p:nvPr/>
              </p:nvSpPr>
              <p:spPr bwMode="auto">
                <a:xfrm>
                  <a:off x="1180" y="432"/>
                  <a:ext cx="14" cy="144"/>
                </a:xfrm>
                <a:prstGeom prst="rect">
                  <a:avLst/>
                </a:prstGeom>
                <a:solidFill>
                  <a:srgbClr val="D0C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194" y="432"/>
                  <a:ext cx="12" cy="144"/>
                </a:xfrm>
                <a:prstGeom prst="rect">
                  <a:avLst/>
                </a:prstGeom>
                <a:solidFill>
                  <a:srgbClr val="CFCD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5" name="Rectangle 108"/>
                <p:cNvSpPr>
                  <a:spLocks noChangeArrowheads="1"/>
                </p:cNvSpPr>
                <p:nvPr/>
              </p:nvSpPr>
              <p:spPr bwMode="auto">
                <a:xfrm>
                  <a:off x="1206" y="432"/>
                  <a:ext cx="14" cy="144"/>
                </a:xfrm>
                <a:prstGeom prst="rect">
                  <a:avLst/>
                </a:prstGeom>
                <a:solidFill>
                  <a:srgbClr val="CECC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6" name="Rectangle 109"/>
                <p:cNvSpPr>
                  <a:spLocks noChangeArrowheads="1"/>
                </p:cNvSpPr>
                <p:nvPr/>
              </p:nvSpPr>
              <p:spPr bwMode="auto">
                <a:xfrm>
                  <a:off x="1220" y="432"/>
                  <a:ext cx="14" cy="144"/>
                </a:xfrm>
                <a:prstGeom prst="rect">
                  <a:avLst/>
                </a:prstGeom>
                <a:solidFill>
                  <a:srgbClr val="CCC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7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34" y="432"/>
                  <a:ext cx="14" cy="144"/>
                </a:xfrm>
                <a:prstGeom prst="rect">
                  <a:avLst/>
                </a:prstGeom>
                <a:solidFill>
                  <a:srgbClr val="CBC9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8" name="Rectangle 111"/>
                <p:cNvSpPr>
                  <a:spLocks noChangeArrowheads="1"/>
                </p:cNvSpPr>
                <p:nvPr/>
              </p:nvSpPr>
              <p:spPr bwMode="auto">
                <a:xfrm>
                  <a:off x="1248" y="432"/>
                  <a:ext cx="14" cy="144"/>
                </a:xfrm>
                <a:prstGeom prst="rect">
                  <a:avLst/>
                </a:prstGeom>
                <a:solidFill>
                  <a:srgbClr val="CAC8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19" name="Rectangle 112"/>
                <p:cNvSpPr>
                  <a:spLocks noChangeArrowheads="1"/>
                </p:cNvSpPr>
                <p:nvPr/>
              </p:nvSpPr>
              <p:spPr bwMode="auto">
                <a:xfrm>
                  <a:off x="1262" y="432"/>
                  <a:ext cx="14" cy="144"/>
                </a:xfrm>
                <a:prstGeom prst="rect">
                  <a:avLst/>
                </a:prstGeom>
                <a:solidFill>
                  <a:srgbClr val="C9C7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0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76" y="432"/>
                  <a:ext cx="14" cy="144"/>
                </a:xfrm>
                <a:prstGeom prst="rect">
                  <a:avLst/>
                </a:prstGeom>
                <a:solidFill>
                  <a:srgbClr val="C8C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1" name="Rectangle 114"/>
                <p:cNvSpPr>
                  <a:spLocks noChangeArrowheads="1"/>
                </p:cNvSpPr>
                <p:nvPr/>
              </p:nvSpPr>
              <p:spPr bwMode="auto">
                <a:xfrm>
                  <a:off x="1290" y="432"/>
                  <a:ext cx="12" cy="144"/>
                </a:xfrm>
                <a:prstGeom prst="rect">
                  <a:avLst/>
                </a:prstGeom>
                <a:solidFill>
                  <a:srgbClr val="C6C4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2" name="Rectangle 115"/>
                <p:cNvSpPr>
                  <a:spLocks noChangeArrowheads="1"/>
                </p:cNvSpPr>
                <p:nvPr/>
              </p:nvSpPr>
              <p:spPr bwMode="auto">
                <a:xfrm>
                  <a:off x="1302" y="432"/>
                  <a:ext cx="14" cy="144"/>
                </a:xfrm>
                <a:prstGeom prst="rect">
                  <a:avLst/>
                </a:prstGeom>
                <a:solidFill>
                  <a:srgbClr val="C5C3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3" name="Rectangle 116"/>
                <p:cNvSpPr>
                  <a:spLocks noChangeArrowheads="1"/>
                </p:cNvSpPr>
                <p:nvPr/>
              </p:nvSpPr>
              <p:spPr bwMode="auto">
                <a:xfrm>
                  <a:off x="1316" y="432"/>
                  <a:ext cx="14" cy="144"/>
                </a:xfrm>
                <a:prstGeom prst="rect">
                  <a:avLst/>
                </a:prstGeom>
                <a:solidFill>
                  <a:srgbClr val="C4C2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4" name="Rectangle 117"/>
                <p:cNvSpPr>
                  <a:spLocks noChangeArrowheads="1"/>
                </p:cNvSpPr>
                <p:nvPr/>
              </p:nvSpPr>
              <p:spPr bwMode="auto">
                <a:xfrm>
                  <a:off x="1330" y="432"/>
                  <a:ext cx="14" cy="144"/>
                </a:xfrm>
                <a:prstGeom prst="rect">
                  <a:avLst/>
                </a:prstGeom>
                <a:solidFill>
                  <a:srgbClr val="C3C1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5" name="Rectangle 118"/>
                <p:cNvSpPr>
                  <a:spLocks noChangeArrowheads="1"/>
                </p:cNvSpPr>
                <p:nvPr/>
              </p:nvSpPr>
              <p:spPr bwMode="auto">
                <a:xfrm>
                  <a:off x="1344" y="432"/>
                  <a:ext cx="14" cy="144"/>
                </a:xfrm>
                <a:prstGeom prst="rect">
                  <a:avLst/>
                </a:prstGeom>
                <a:solidFill>
                  <a:srgbClr val="C1B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6" name="Rectangle 119"/>
                <p:cNvSpPr>
                  <a:spLocks noChangeArrowheads="1"/>
                </p:cNvSpPr>
                <p:nvPr/>
              </p:nvSpPr>
              <p:spPr bwMode="auto">
                <a:xfrm>
                  <a:off x="1358" y="432"/>
                  <a:ext cx="14" cy="144"/>
                </a:xfrm>
                <a:prstGeom prst="rect">
                  <a:avLst/>
                </a:prstGeom>
                <a:solidFill>
                  <a:srgbClr val="C0B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1372" y="432"/>
                  <a:ext cx="14" cy="144"/>
                </a:xfrm>
                <a:prstGeom prst="rect">
                  <a:avLst/>
                </a:prstGeom>
                <a:solidFill>
                  <a:srgbClr val="BFB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8" name="Rectangle 121"/>
                <p:cNvSpPr>
                  <a:spLocks noChangeArrowheads="1"/>
                </p:cNvSpPr>
                <p:nvPr/>
              </p:nvSpPr>
              <p:spPr bwMode="auto">
                <a:xfrm>
                  <a:off x="1386" y="432"/>
                  <a:ext cx="12" cy="144"/>
                </a:xfrm>
                <a:prstGeom prst="rect">
                  <a:avLst/>
                </a:prstGeom>
                <a:solidFill>
                  <a:srgbClr val="BEBC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29" name="Rectangle 122"/>
                <p:cNvSpPr>
                  <a:spLocks noChangeArrowheads="1"/>
                </p:cNvSpPr>
                <p:nvPr/>
              </p:nvSpPr>
              <p:spPr bwMode="auto">
                <a:xfrm>
                  <a:off x="1398" y="432"/>
                  <a:ext cx="14" cy="144"/>
                </a:xfrm>
                <a:prstGeom prst="rect">
                  <a:avLst/>
                </a:prstGeom>
                <a:solidFill>
                  <a:srgbClr val="BDB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0" name="Rectangle 123"/>
                <p:cNvSpPr>
                  <a:spLocks noChangeArrowheads="1"/>
                </p:cNvSpPr>
                <p:nvPr/>
              </p:nvSpPr>
              <p:spPr bwMode="auto">
                <a:xfrm>
                  <a:off x="1412" y="432"/>
                  <a:ext cx="14" cy="144"/>
                </a:xfrm>
                <a:prstGeom prst="rect">
                  <a:avLst/>
                </a:prstGeom>
                <a:solidFill>
                  <a:srgbClr val="BBB8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1" name="Rectangle 124"/>
                <p:cNvSpPr>
                  <a:spLocks noChangeArrowheads="1"/>
                </p:cNvSpPr>
                <p:nvPr/>
              </p:nvSpPr>
              <p:spPr bwMode="auto">
                <a:xfrm>
                  <a:off x="1426" y="432"/>
                  <a:ext cx="14" cy="144"/>
                </a:xfrm>
                <a:prstGeom prst="rect">
                  <a:avLst/>
                </a:prstGeom>
                <a:solidFill>
                  <a:srgbClr val="BAB7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2" name="Rectangle 125"/>
                <p:cNvSpPr>
                  <a:spLocks noChangeArrowheads="1"/>
                </p:cNvSpPr>
                <p:nvPr/>
              </p:nvSpPr>
              <p:spPr bwMode="auto">
                <a:xfrm>
                  <a:off x="1440" y="432"/>
                  <a:ext cx="14" cy="144"/>
                </a:xfrm>
                <a:prstGeom prst="rect">
                  <a:avLst/>
                </a:prstGeom>
                <a:solidFill>
                  <a:srgbClr val="B9B6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454" y="432"/>
                  <a:ext cx="14" cy="144"/>
                </a:xfrm>
                <a:prstGeom prst="rect">
                  <a:avLst/>
                </a:prstGeom>
                <a:solidFill>
                  <a:srgbClr val="B7B5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4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68" y="432"/>
                  <a:ext cx="14" cy="144"/>
                </a:xfrm>
                <a:prstGeom prst="rect">
                  <a:avLst/>
                </a:prstGeom>
                <a:solidFill>
                  <a:srgbClr val="B5B3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5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82" y="432"/>
                  <a:ext cx="12" cy="144"/>
                </a:xfrm>
                <a:prstGeom prst="rect">
                  <a:avLst/>
                </a:prstGeom>
                <a:solidFill>
                  <a:srgbClr val="B4B2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6" name="Rectangle 129"/>
                <p:cNvSpPr>
                  <a:spLocks noChangeArrowheads="1"/>
                </p:cNvSpPr>
                <p:nvPr/>
              </p:nvSpPr>
              <p:spPr bwMode="auto">
                <a:xfrm>
                  <a:off x="1494" y="432"/>
                  <a:ext cx="14" cy="144"/>
                </a:xfrm>
                <a:prstGeom prst="rect">
                  <a:avLst/>
                </a:prstGeom>
                <a:solidFill>
                  <a:srgbClr val="B3B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7" name="Rectangle 130"/>
                <p:cNvSpPr>
                  <a:spLocks noChangeArrowheads="1"/>
                </p:cNvSpPr>
                <p:nvPr/>
              </p:nvSpPr>
              <p:spPr bwMode="auto">
                <a:xfrm>
                  <a:off x="1508" y="432"/>
                  <a:ext cx="14" cy="144"/>
                </a:xfrm>
                <a:prstGeom prst="rect">
                  <a:avLst/>
                </a:prstGeom>
                <a:solidFill>
                  <a:srgbClr val="B2A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8" name="Rectangle 131"/>
                <p:cNvSpPr>
                  <a:spLocks noChangeArrowheads="1"/>
                </p:cNvSpPr>
                <p:nvPr/>
              </p:nvSpPr>
              <p:spPr bwMode="auto">
                <a:xfrm>
                  <a:off x="1522" y="432"/>
                  <a:ext cx="14" cy="144"/>
                </a:xfrm>
                <a:prstGeom prst="rect">
                  <a:avLst/>
                </a:prstGeom>
                <a:solidFill>
                  <a:srgbClr val="B1AE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39" name="Rectangle 132"/>
                <p:cNvSpPr>
                  <a:spLocks noChangeArrowheads="1"/>
                </p:cNvSpPr>
                <p:nvPr/>
              </p:nvSpPr>
              <p:spPr bwMode="auto">
                <a:xfrm>
                  <a:off x="1536" y="432"/>
                  <a:ext cx="14" cy="144"/>
                </a:xfrm>
                <a:prstGeom prst="rect">
                  <a:avLst/>
                </a:prstGeom>
                <a:solidFill>
                  <a:srgbClr val="AFAC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0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50" y="432"/>
                  <a:ext cx="14" cy="144"/>
                </a:xfrm>
                <a:prstGeom prst="rect">
                  <a:avLst/>
                </a:prstGeom>
                <a:solidFill>
                  <a:srgbClr val="ADAB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1" name="Rectangle 134"/>
                <p:cNvSpPr>
                  <a:spLocks noChangeArrowheads="1"/>
                </p:cNvSpPr>
                <p:nvPr/>
              </p:nvSpPr>
              <p:spPr bwMode="auto">
                <a:xfrm>
                  <a:off x="1564" y="432"/>
                  <a:ext cx="14" cy="144"/>
                </a:xfrm>
                <a:prstGeom prst="rect">
                  <a:avLst/>
                </a:prstGeom>
                <a:solidFill>
                  <a:srgbClr val="ACA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2" name="Rectangle 135"/>
                <p:cNvSpPr>
                  <a:spLocks noChangeArrowheads="1"/>
                </p:cNvSpPr>
                <p:nvPr/>
              </p:nvSpPr>
              <p:spPr bwMode="auto">
                <a:xfrm>
                  <a:off x="1578" y="432"/>
                  <a:ext cx="12" cy="144"/>
                </a:xfrm>
                <a:prstGeom prst="rect">
                  <a:avLst/>
                </a:prstGeom>
                <a:solidFill>
                  <a:srgbClr val="ABA8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3" name="Rectangle 136"/>
                <p:cNvSpPr>
                  <a:spLocks noChangeArrowheads="1"/>
                </p:cNvSpPr>
                <p:nvPr/>
              </p:nvSpPr>
              <p:spPr bwMode="auto">
                <a:xfrm>
                  <a:off x="1590" y="432"/>
                  <a:ext cx="14" cy="144"/>
                </a:xfrm>
                <a:prstGeom prst="rect">
                  <a:avLst/>
                </a:prstGeom>
                <a:solidFill>
                  <a:srgbClr val="A9A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4" name="Rectangle 137"/>
                <p:cNvSpPr>
                  <a:spLocks noChangeArrowheads="1"/>
                </p:cNvSpPr>
                <p:nvPr/>
              </p:nvSpPr>
              <p:spPr bwMode="auto">
                <a:xfrm>
                  <a:off x="1604" y="432"/>
                  <a:ext cx="14" cy="144"/>
                </a:xfrm>
                <a:prstGeom prst="rect">
                  <a:avLst/>
                </a:prstGeom>
                <a:solidFill>
                  <a:srgbClr val="A8A5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5" name="Rectangle 138"/>
                <p:cNvSpPr>
                  <a:spLocks noChangeArrowheads="1"/>
                </p:cNvSpPr>
                <p:nvPr/>
              </p:nvSpPr>
              <p:spPr bwMode="auto">
                <a:xfrm>
                  <a:off x="1618" y="432"/>
                  <a:ext cx="14" cy="144"/>
                </a:xfrm>
                <a:prstGeom prst="rect">
                  <a:avLst/>
                </a:prstGeom>
                <a:solidFill>
                  <a:srgbClr val="A7A3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6" name="Rectangle 139"/>
                <p:cNvSpPr>
                  <a:spLocks noChangeArrowheads="1"/>
                </p:cNvSpPr>
                <p:nvPr/>
              </p:nvSpPr>
              <p:spPr bwMode="auto">
                <a:xfrm>
                  <a:off x="1632" y="432"/>
                  <a:ext cx="14" cy="144"/>
                </a:xfrm>
                <a:prstGeom prst="rect">
                  <a:avLst/>
                </a:prstGeom>
                <a:solidFill>
                  <a:srgbClr val="A5A2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7" name="Rectangle 140"/>
                <p:cNvSpPr>
                  <a:spLocks noChangeArrowheads="1"/>
                </p:cNvSpPr>
                <p:nvPr/>
              </p:nvSpPr>
              <p:spPr bwMode="auto">
                <a:xfrm>
                  <a:off x="1646" y="432"/>
                  <a:ext cx="14" cy="144"/>
                </a:xfrm>
                <a:prstGeom prst="rect">
                  <a:avLst/>
                </a:prstGeom>
                <a:solidFill>
                  <a:srgbClr val="A4A1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8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60" y="432"/>
                  <a:ext cx="14" cy="144"/>
                </a:xfrm>
                <a:prstGeom prst="rect">
                  <a:avLst/>
                </a:prstGeom>
                <a:solidFill>
                  <a:srgbClr val="A29E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49" name="Rectangle 142"/>
                <p:cNvSpPr>
                  <a:spLocks noChangeArrowheads="1"/>
                </p:cNvSpPr>
                <p:nvPr/>
              </p:nvSpPr>
              <p:spPr bwMode="auto">
                <a:xfrm>
                  <a:off x="1674" y="432"/>
                  <a:ext cx="12" cy="144"/>
                </a:xfrm>
                <a:prstGeom prst="rect">
                  <a:avLst/>
                </a:prstGeom>
                <a:solidFill>
                  <a:srgbClr val="A19D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0" name="Rectangle 143"/>
                <p:cNvSpPr>
                  <a:spLocks noChangeArrowheads="1"/>
                </p:cNvSpPr>
                <p:nvPr/>
              </p:nvSpPr>
              <p:spPr bwMode="auto">
                <a:xfrm>
                  <a:off x="1686" y="432"/>
                  <a:ext cx="14" cy="144"/>
                </a:xfrm>
                <a:prstGeom prst="rect">
                  <a:avLst/>
                </a:prstGeom>
                <a:solidFill>
                  <a:srgbClr val="9F9C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1" name="Rectangle 144"/>
                <p:cNvSpPr>
                  <a:spLocks noChangeArrowheads="1"/>
                </p:cNvSpPr>
                <p:nvPr/>
              </p:nvSpPr>
              <p:spPr bwMode="auto">
                <a:xfrm>
                  <a:off x="1700" y="432"/>
                  <a:ext cx="14" cy="144"/>
                </a:xfrm>
                <a:prstGeom prst="rect">
                  <a:avLst/>
                </a:prstGeom>
                <a:solidFill>
                  <a:srgbClr val="9E9B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2" name="Rectangle 145"/>
                <p:cNvSpPr>
                  <a:spLocks noChangeArrowheads="1"/>
                </p:cNvSpPr>
                <p:nvPr/>
              </p:nvSpPr>
              <p:spPr bwMode="auto">
                <a:xfrm>
                  <a:off x="1714" y="432"/>
                  <a:ext cx="14" cy="144"/>
                </a:xfrm>
                <a:prstGeom prst="rect">
                  <a:avLst/>
                </a:prstGeom>
                <a:solidFill>
                  <a:srgbClr val="9D9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3" name="Rectangle 146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14" cy="144"/>
                </a:xfrm>
                <a:prstGeom prst="rect">
                  <a:avLst/>
                </a:prstGeom>
                <a:solidFill>
                  <a:srgbClr val="9B97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4" name="Rectangle 147"/>
                <p:cNvSpPr>
                  <a:spLocks noChangeArrowheads="1"/>
                </p:cNvSpPr>
                <p:nvPr/>
              </p:nvSpPr>
              <p:spPr bwMode="auto">
                <a:xfrm>
                  <a:off x="1742" y="432"/>
                  <a:ext cx="14" cy="144"/>
                </a:xfrm>
                <a:prstGeom prst="rect">
                  <a:avLst/>
                </a:prstGeom>
                <a:solidFill>
                  <a:srgbClr val="9A9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5" name="Rectangle 148"/>
                <p:cNvSpPr>
                  <a:spLocks noChangeArrowheads="1"/>
                </p:cNvSpPr>
                <p:nvPr/>
              </p:nvSpPr>
              <p:spPr bwMode="auto">
                <a:xfrm>
                  <a:off x="1756" y="432"/>
                  <a:ext cx="14" cy="144"/>
                </a:xfrm>
                <a:prstGeom prst="rect">
                  <a:avLst/>
                </a:prstGeom>
                <a:solidFill>
                  <a:srgbClr val="9894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6" name="Rectangle 149"/>
                <p:cNvSpPr>
                  <a:spLocks noChangeArrowheads="1"/>
                </p:cNvSpPr>
                <p:nvPr/>
              </p:nvSpPr>
              <p:spPr bwMode="auto">
                <a:xfrm>
                  <a:off x="1770" y="432"/>
                  <a:ext cx="12" cy="144"/>
                </a:xfrm>
                <a:prstGeom prst="rect">
                  <a:avLst/>
                </a:prstGeom>
                <a:solidFill>
                  <a:srgbClr val="9793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7" name="Rectangle 150"/>
                <p:cNvSpPr>
                  <a:spLocks noChangeArrowheads="1"/>
                </p:cNvSpPr>
                <p:nvPr/>
              </p:nvSpPr>
              <p:spPr bwMode="auto">
                <a:xfrm>
                  <a:off x="1782" y="432"/>
                  <a:ext cx="14" cy="144"/>
                </a:xfrm>
                <a:prstGeom prst="rect">
                  <a:avLst/>
                </a:prstGeom>
                <a:solidFill>
                  <a:srgbClr val="9591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8" name="Rectangle 151"/>
                <p:cNvSpPr>
                  <a:spLocks noChangeArrowheads="1"/>
                </p:cNvSpPr>
                <p:nvPr/>
              </p:nvSpPr>
              <p:spPr bwMode="auto">
                <a:xfrm>
                  <a:off x="1796" y="432"/>
                  <a:ext cx="14" cy="144"/>
                </a:xfrm>
                <a:prstGeom prst="rect">
                  <a:avLst/>
                </a:prstGeom>
                <a:solidFill>
                  <a:srgbClr val="948F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59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10" y="432"/>
                  <a:ext cx="14" cy="144"/>
                </a:xfrm>
                <a:prstGeom prst="rect">
                  <a:avLst/>
                </a:prstGeom>
                <a:solidFill>
                  <a:srgbClr val="928E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0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24" y="432"/>
                  <a:ext cx="14" cy="144"/>
                </a:xfrm>
                <a:prstGeom prst="rect">
                  <a:avLst/>
                </a:prstGeom>
                <a:solidFill>
                  <a:srgbClr val="918D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1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38" y="432"/>
                  <a:ext cx="14" cy="144"/>
                </a:xfrm>
                <a:prstGeom prst="rect">
                  <a:avLst/>
                </a:prstGeom>
                <a:solidFill>
                  <a:srgbClr val="908C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2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52" y="432"/>
                  <a:ext cx="14" cy="144"/>
                </a:xfrm>
                <a:prstGeom prst="rect">
                  <a:avLst/>
                </a:prstGeom>
                <a:solidFill>
                  <a:srgbClr val="8E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3" name="Rectangle 156"/>
                <p:cNvSpPr>
                  <a:spLocks noChangeArrowheads="1"/>
                </p:cNvSpPr>
                <p:nvPr/>
              </p:nvSpPr>
              <p:spPr bwMode="auto">
                <a:xfrm>
                  <a:off x="1866" y="432"/>
                  <a:ext cx="12" cy="144"/>
                </a:xfrm>
                <a:prstGeom prst="rect">
                  <a:avLst/>
                </a:prstGeom>
                <a:solidFill>
                  <a:srgbClr val="8D8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4" name="Rectangle 157"/>
                <p:cNvSpPr>
                  <a:spLocks noChangeArrowheads="1"/>
                </p:cNvSpPr>
                <p:nvPr/>
              </p:nvSpPr>
              <p:spPr bwMode="auto">
                <a:xfrm>
                  <a:off x="1878" y="432"/>
                  <a:ext cx="14" cy="144"/>
                </a:xfrm>
                <a:prstGeom prst="rect">
                  <a:avLst/>
                </a:prstGeom>
                <a:solidFill>
                  <a:srgbClr val="8B87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5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92" y="432"/>
                  <a:ext cx="14" cy="144"/>
                </a:xfrm>
                <a:prstGeom prst="rect">
                  <a:avLst/>
                </a:prstGeom>
                <a:solidFill>
                  <a:srgbClr val="8A8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6" name="Rectangle 159"/>
                <p:cNvSpPr>
                  <a:spLocks noChangeArrowheads="1"/>
                </p:cNvSpPr>
                <p:nvPr/>
              </p:nvSpPr>
              <p:spPr bwMode="auto">
                <a:xfrm>
                  <a:off x="1906" y="432"/>
                  <a:ext cx="14" cy="144"/>
                </a:xfrm>
                <a:prstGeom prst="rect">
                  <a:avLst/>
                </a:prstGeom>
                <a:solidFill>
                  <a:srgbClr val="888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7" name="Rectangle 160"/>
                <p:cNvSpPr>
                  <a:spLocks noChangeArrowheads="1"/>
                </p:cNvSpPr>
                <p:nvPr/>
              </p:nvSpPr>
              <p:spPr bwMode="auto">
                <a:xfrm>
                  <a:off x="1920" y="432"/>
                  <a:ext cx="14" cy="144"/>
                </a:xfrm>
                <a:prstGeom prst="rect">
                  <a:avLst/>
                </a:prstGeom>
                <a:solidFill>
                  <a:srgbClr val="8782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8" name="Rectangle 161"/>
                <p:cNvSpPr>
                  <a:spLocks noChangeArrowheads="1"/>
                </p:cNvSpPr>
                <p:nvPr/>
              </p:nvSpPr>
              <p:spPr bwMode="auto">
                <a:xfrm>
                  <a:off x="1934" y="432"/>
                  <a:ext cx="14" cy="144"/>
                </a:xfrm>
                <a:prstGeom prst="rect">
                  <a:avLst/>
                </a:prstGeom>
                <a:solidFill>
                  <a:srgbClr val="858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69" name="Rectangle 162"/>
                <p:cNvSpPr>
                  <a:spLocks noChangeArrowheads="1"/>
                </p:cNvSpPr>
                <p:nvPr/>
              </p:nvSpPr>
              <p:spPr bwMode="auto">
                <a:xfrm>
                  <a:off x="1948" y="432"/>
                  <a:ext cx="14" cy="144"/>
                </a:xfrm>
                <a:prstGeom prst="rect">
                  <a:avLst/>
                </a:prstGeom>
                <a:solidFill>
                  <a:srgbClr val="847F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0" name="Rectangle 163"/>
                <p:cNvSpPr>
                  <a:spLocks noChangeArrowheads="1"/>
                </p:cNvSpPr>
                <p:nvPr/>
              </p:nvSpPr>
              <p:spPr bwMode="auto">
                <a:xfrm>
                  <a:off x="1962" y="432"/>
                  <a:ext cx="12" cy="144"/>
                </a:xfrm>
                <a:prstGeom prst="rect">
                  <a:avLst/>
                </a:prstGeom>
                <a:solidFill>
                  <a:srgbClr val="837E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1" name="Rectangle 164"/>
                <p:cNvSpPr>
                  <a:spLocks noChangeArrowheads="1"/>
                </p:cNvSpPr>
                <p:nvPr/>
              </p:nvSpPr>
              <p:spPr bwMode="auto">
                <a:xfrm>
                  <a:off x="1974" y="432"/>
                  <a:ext cx="14" cy="144"/>
                </a:xfrm>
                <a:prstGeom prst="rect">
                  <a:avLst/>
                </a:prstGeom>
                <a:solidFill>
                  <a:srgbClr val="817B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2" name="Rectangle 165"/>
                <p:cNvSpPr>
                  <a:spLocks noChangeArrowheads="1"/>
                </p:cNvSpPr>
                <p:nvPr/>
              </p:nvSpPr>
              <p:spPr bwMode="auto">
                <a:xfrm>
                  <a:off x="1988" y="432"/>
                  <a:ext cx="14" cy="144"/>
                </a:xfrm>
                <a:prstGeom prst="rect">
                  <a:avLst/>
                </a:prstGeom>
                <a:solidFill>
                  <a:srgbClr val="807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3" name="Rectangle 166"/>
                <p:cNvSpPr>
                  <a:spLocks noChangeArrowheads="1"/>
                </p:cNvSpPr>
                <p:nvPr/>
              </p:nvSpPr>
              <p:spPr bwMode="auto">
                <a:xfrm>
                  <a:off x="2002" y="432"/>
                  <a:ext cx="14" cy="144"/>
                </a:xfrm>
                <a:prstGeom prst="rect">
                  <a:avLst/>
                </a:prstGeom>
                <a:solidFill>
                  <a:srgbClr val="7E7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4" name="Rectangle 167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14" cy="144"/>
                </a:xfrm>
                <a:prstGeom prst="rect">
                  <a:avLst/>
                </a:prstGeom>
                <a:solidFill>
                  <a:srgbClr val="7D78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5" name="Rectangle 168"/>
                <p:cNvSpPr>
                  <a:spLocks noChangeArrowheads="1"/>
                </p:cNvSpPr>
                <p:nvPr/>
              </p:nvSpPr>
              <p:spPr bwMode="auto">
                <a:xfrm>
                  <a:off x="2030" y="432"/>
                  <a:ext cx="14" cy="144"/>
                </a:xfrm>
                <a:prstGeom prst="rect">
                  <a:avLst/>
                </a:prstGeom>
                <a:solidFill>
                  <a:srgbClr val="7B75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6" name="Rectangle 169"/>
                <p:cNvSpPr>
                  <a:spLocks noChangeArrowheads="1"/>
                </p:cNvSpPr>
                <p:nvPr/>
              </p:nvSpPr>
              <p:spPr bwMode="auto">
                <a:xfrm>
                  <a:off x="2044" y="432"/>
                  <a:ext cx="14" cy="144"/>
                </a:xfrm>
                <a:prstGeom prst="rect">
                  <a:avLst/>
                </a:prstGeom>
                <a:solidFill>
                  <a:srgbClr val="7A7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7" name="Rectangle 170"/>
                <p:cNvSpPr>
                  <a:spLocks noChangeArrowheads="1"/>
                </p:cNvSpPr>
                <p:nvPr/>
              </p:nvSpPr>
              <p:spPr bwMode="auto">
                <a:xfrm>
                  <a:off x="2058" y="432"/>
                  <a:ext cx="12" cy="144"/>
                </a:xfrm>
                <a:prstGeom prst="rect">
                  <a:avLst/>
                </a:prstGeom>
                <a:solidFill>
                  <a:srgbClr val="7973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8" name="Rectangle 171"/>
                <p:cNvSpPr>
                  <a:spLocks noChangeArrowheads="1"/>
                </p:cNvSpPr>
                <p:nvPr/>
              </p:nvSpPr>
              <p:spPr bwMode="auto">
                <a:xfrm>
                  <a:off x="2070" y="432"/>
                  <a:ext cx="14" cy="144"/>
                </a:xfrm>
                <a:prstGeom prst="rect">
                  <a:avLst/>
                </a:prstGeom>
                <a:solidFill>
                  <a:srgbClr val="7871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79" name="Rectangle 172"/>
                <p:cNvSpPr>
                  <a:spLocks noChangeArrowheads="1"/>
                </p:cNvSpPr>
                <p:nvPr/>
              </p:nvSpPr>
              <p:spPr bwMode="auto">
                <a:xfrm>
                  <a:off x="2084" y="432"/>
                  <a:ext cx="14" cy="144"/>
                </a:xfrm>
                <a:prstGeom prst="rect">
                  <a:avLst/>
                </a:prstGeom>
                <a:solidFill>
                  <a:srgbClr val="767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0" name="Rectangle 173"/>
                <p:cNvSpPr>
                  <a:spLocks noChangeArrowheads="1"/>
                </p:cNvSpPr>
                <p:nvPr/>
              </p:nvSpPr>
              <p:spPr bwMode="auto">
                <a:xfrm>
                  <a:off x="2098" y="432"/>
                  <a:ext cx="14" cy="144"/>
                </a:xfrm>
                <a:prstGeom prst="rect">
                  <a:avLst/>
                </a:prstGeom>
                <a:solidFill>
                  <a:srgbClr val="746E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1" name="Rectangle 174"/>
                <p:cNvSpPr>
                  <a:spLocks noChangeArrowheads="1"/>
                </p:cNvSpPr>
                <p:nvPr/>
              </p:nvSpPr>
              <p:spPr bwMode="auto">
                <a:xfrm>
                  <a:off x="2112" y="432"/>
                  <a:ext cx="14" cy="144"/>
                </a:xfrm>
                <a:prstGeom prst="rect">
                  <a:avLst/>
                </a:prstGeom>
                <a:solidFill>
                  <a:srgbClr val="73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2" name="Rectangle 175"/>
                <p:cNvSpPr>
                  <a:spLocks noChangeArrowheads="1"/>
                </p:cNvSpPr>
                <p:nvPr/>
              </p:nvSpPr>
              <p:spPr bwMode="auto">
                <a:xfrm>
                  <a:off x="2126" y="432"/>
                  <a:ext cx="14" cy="144"/>
                </a:xfrm>
                <a:prstGeom prst="rect">
                  <a:avLst/>
                </a:prstGeom>
                <a:solidFill>
                  <a:srgbClr val="726B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3" name="Rectangle 176"/>
                <p:cNvSpPr>
                  <a:spLocks noChangeArrowheads="1"/>
                </p:cNvSpPr>
                <p:nvPr/>
              </p:nvSpPr>
              <p:spPr bwMode="auto">
                <a:xfrm>
                  <a:off x="2140" y="432"/>
                  <a:ext cx="14" cy="144"/>
                </a:xfrm>
                <a:prstGeom prst="rect">
                  <a:avLst/>
                </a:prstGeom>
                <a:solidFill>
                  <a:srgbClr val="716A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4" name="Rectangle 177"/>
                <p:cNvSpPr>
                  <a:spLocks noChangeArrowheads="1"/>
                </p:cNvSpPr>
                <p:nvPr/>
              </p:nvSpPr>
              <p:spPr bwMode="auto">
                <a:xfrm>
                  <a:off x="2154" y="432"/>
                  <a:ext cx="12" cy="144"/>
                </a:xfrm>
                <a:prstGeom prst="rect">
                  <a:avLst/>
                </a:prstGeom>
                <a:solidFill>
                  <a:srgbClr val="6F68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5" name="Rectangle 178"/>
                <p:cNvSpPr>
                  <a:spLocks noChangeArrowheads="1"/>
                </p:cNvSpPr>
                <p:nvPr/>
              </p:nvSpPr>
              <p:spPr bwMode="auto">
                <a:xfrm>
                  <a:off x="2166" y="432"/>
                  <a:ext cx="14" cy="144"/>
                </a:xfrm>
                <a:prstGeom prst="rect">
                  <a:avLst/>
                </a:prstGeom>
                <a:solidFill>
                  <a:srgbClr val="6E67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6" name="Rectangle 179"/>
                <p:cNvSpPr>
                  <a:spLocks noChangeArrowheads="1"/>
                </p:cNvSpPr>
                <p:nvPr/>
              </p:nvSpPr>
              <p:spPr bwMode="auto">
                <a:xfrm>
                  <a:off x="2180" y="432"/>
                  <a:ext cx="14" cy="144"/>
                </a:xfrm>
                <a:prstGeom prst="rect">
                  <a:avLst/>
                </a:prstGeom>
                <a:solidFill>
                  <a:srgbClr val="6D65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7" name="Rectangle 180"/>
                <p:cNvSpPr>
                  <a:spLocks noChangeArrowheads="1"/>
                </p:cNvSpPr>
                <p:nvPr/>
              </p:nvSpPr>
              <p:spPr bwMode="auto">
                <a:xfrm>
                  <a:off x="2194" y="432"/>
                  <a:ext cx="14" cy="144"/>
                </a:xfrm>
                <a:prstGeom prst="rect">
                  <a:avLst/>
                </a:prstGeom>
                <a:solidFill>
                  <a:srgbClr val="6C64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8" name="Rectangle 181"/>
                <p:cNvSpPr>
                  <a:spLocks noChangeArrowheads="1"/>
                </p:cNvSpPr>
                <p:nvPr/>
              </p:nvSpPr>
              <p:spPr bwMode="auto">
                <a:xfrm>
                  <a:off x="2208" y="432"/>
                  <a:ext cx="14" cy="144"/>
                </a:xfrm>
                <a:prstGeom prst="rect">
                  <a:avLst/>
                </a:prstGeom>
                <a:solidFill>
                  <a:srgbClr val="6A63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89" name="Rectangle 182"/>
                <p:cNvSpPr>
                  <a:spLocks noChangeArrowheads="1"/>
                </p:cNvSpPr>
                <p:nvPr/>
              </p:nvSpPr>
              <p:spPr bwMode="auto">
                <a:xfrm>
                  <a:off x="2222" y="432"/>
                  <a:ext cx="14" cy="144"/>
                </a:xfrm>
                <a:prstGeom prst="rect">
                  <a:avLst/>
                </a:prstGeom>
                <a:solidFill>
                  <a:srgbClr val="686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0" name="Rectangle 183"/>
                <p:cNvSpPr>
                  <a:spLocks noChangeArrowheads="1"/>
                </p:cNvSpPr>
                <p:nvPr/>
              </p:nvSpPr>
              <p:spPr bwMode="auto">
                <a:xfrm>
                  <a:off x="2236" y="432"/>
                  <a:ext cx="14" cy="144"/>
                </a:xfrm>
                <a:prstGeom prst="rect">
                  <a:avLst/>
                </a:prstGeom>
                <a:solidFill>
                  <a:srgbClr val="6760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1" name="Rectangle 184"/>
                <p:cNvSpPr>
                  <a:spLocks noChangeArrowheads="1"/>
                </p:cNvSpPr>
                <p:nvPr/>
              </p:nvSpPr>
              <p:spPr bwMode="auto">
                <a:xfrm>
                  <a:off x="2250" y="432"/>
                  <a:ext cx="12" cy="144"/>
                </a:xfrm>
                <a:prstGeom prst="rect">
                  <a:avLst/>
                </a:prstGeom>
                <a:solidFill>
                  <a:srgbClr val="665F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262" y="432"/>
                  <a:ext cx="14" cy="144"/>
                </a:xfrm>
                <a:prstGeom prst="rect">
                  <a:avLst/>
                </a:prstGeom>
                <a:solidFill>
                  <a:srgbClr val="655D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3" name="Rectangle 186"/>
                <p:cNvSpPr>
                  <a:spLocks noChangeArrowheads="1"/>
                </p:cNvSpPr>
                <p:nvPr/>
              </p:nvSpPr>
              <p:spPr bwMode="auto">
                <a:xfrm>
                  <a:off x="2276" y="432"/>
                  <a:ext cx="14" cy="144"/>
                </a:xfrm>
                <a:prstGeom prst="rect">
                  <a:avLst/>
                </a:prstGeom>
                <a:solidFill>
                  <a:srgbClr val="645C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4" name="Rectangle 187"/>
                <p:cNvSpPr>
                  <a:spLocks noChangeArrowheads="1"/>
                </p:cNvSpPr>
                <p:nvPr/>
              </p:nvSpPr>
              <p:spPr bwMode="auto">
                <a:xfrm>
                  <a:off x="2290" y="432"/>
                  <a:ext cx="14" cy="144"/>
                </a:xfrm>
                <a:prstGeom prst="rect">
                  <a:avLst/>
                </a:prstGeom>
                <a:solidFill>
                  <a:srgbClr val="625A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5" name="Rectangle 188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14" cy="144"/>
                </a:xfrm>
                <a:prstGeom prst="rect">
                  <a:avLst/>
                </a:prstGeom>
                <a:solidFill>
                  <a:srgbClr val="6159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6" name="Rectangle 189"/>
                <p:cNvSpPr>
                  <a:spLocks noChangeArrowheads="1"/>
                </p:cNvSpPr>
                <p:nvPr/>
              </p:nvSpPr>
              <p:spPr bwMode="auto">
                <a:xfrm>
                  <a:off x="2318" y="432"/>
                  <a:ext cx="14" cy="144"/>
                </a:xfrm>
                <a:prstGeom prst="rect">
                  <a:avLst/>
                </a:prstGeom>
                <a:solidFill>
                  <a:srgbClr val="6058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7" name="Rectangle 190"/>
                <p:cNvSpPr>
                  <a:spLocks noChangeArrowheads="1"/>
                </p:cNvSpPr>
                <p:nvPr/>
              </p:nvSpPr>
              <p:spPr bwMode="auto">
                <a:xfrm>
                  <a:off x="2332" y="432"/>
                  <a:ext cx="14" cy="144"/>
                </a:xfrm>
                <a:prstGeom prst="rect">
                  <a:avLst/>
                </a:prstGeom>
                <a:solidFill>
                  <a:srgbClr val="5F57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8" name="Rectangle 191"/>
                <p:cNvSpPr>
                  <a:spLocks noChangeArrowheads="1"/>
                </p:cNvSpPr>
                <p:nvPr/>
              </p:nvSpPr>
              <p:spPr bwMode="auto">
                <a:xfrm>
                  <a:off x="2346" y="432"/>
                  <a:ext cx="12" cy="144"/>
                </a:xfrm>
                <a:prstGeom prst="rect">
                  <a:avLst/>
                </a:prstGeom>
                <a:solidFill>
                  <a:srgbClr val="5D5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699" name="Rectangle 192"/>
                <p:cNvSpPr>
                  <a:spLocks noChangeArrowheads="1"/>
                </p:cNvSpPr>
                <p:nvPr/>
              </p:nvSpPr>
              <p:spPr bwMode="auto">
                <a:xfrm>
                  <a:off x="2358" y="432"/>
                  <a:ext cx="14" cy="144"/>
                </a:xfrm>
                <a:prstGeom prst="rect">
                  <a:avLst/>
                </a:prstGeom>
                <a:solidFill>
                  <a:srgbClr val="5D5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0" name="Rectangle 193"/>
                <p:cNvSpPr>
                  <a:spLocks noChangeArrowheads="1"/>
                </p:cNvSpPr>
                <p:nvPr/>
              </p:nvSpPr>
              <p:spPr bwMode="auto">
                <a:xfrm>
                  <a:off x="2372" y="432"/>
                  <a:ext cx="14" cy="144"/>
                </a:xfrm>
                <a:prstGeom prst="rect">
                  <a:avLst/>
                </a:prstGeom>
                <a:solidFill>
                  <a:srgbClr val="5C52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1" name="Rectangle 194"/>
                <p:cNvSpPr>
                  <a:spLocks noChangeArrowheads="1"/>
                </p:cNvSpPr>
                <p:nvPr/>
              </p:nvSpPr>
              <p:spPr bwMode="auto">
                <a:xfrm>
                  <a:off x="2386" y="432"/>
                  <a:ext cx="14" cy="144"/>
                </a:xfrm>
                <a:prstGeom prst="rect">
                  <a:avLst/>
                </a:prstGeom>
                <a:solidFill>
                  <a:srgbClr val="5B51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2" name="Rectangle 195"/>
                <p:cNvSpPr>
                  <a:spLocks noChangeArrowheads="1"/>
                </p:cNvSpPr>
                <p:nvPr/>
              </p:nvSpPr>
              <p:spPr bwMode="auto">
                <a:xfrm>
                  <a:off x="2400" y="432"/>
                  <a:ext cx="14" cy="144"/>
                </a:xfrm>
                <a:prstGeom prst="rect">
                  <a:avLst/>
                </a:prstGeom>
                <a:solidFill>
                  <a:srgbClr val="5A5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3" name="Rectangle 196"/>
                <p:cNvSpPr>
                  <a:spLocks noChangeArrowheads="1"/>
                </p:cNvSpPr>
                <p:nvPr/>
              </p:nvSpPr>
              <p:spPr bwMode="auto">
                <a:xfrm>
                  <a:off x="2414" y="432"/>
                  <a:ext cx="14" cy="144"/>
                </a:xfrm>
                <a:prstGeom prst="rect">
                  <a:avLst/>
                </a:prstGeom>
                <a:solidFill>
                  <a:srgbClr val="584E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4" name="Rectangle 197"/>
                <p:cNvSpPr>
                  <a:spLocks noChangeArrowheads="1"/>
                </p:cNvSpPr>
                <p:nvPr/>
              </p:nvSpPr>
              <p:spPr bwMode="auto">
                <a:xfrm>
                  <a:off x="2428" y="432"/>
                  <a:ext cx="14" cy="144"/>
                </a:xfrm>
                <a:prstGeom prst="rect">
                  <a:avLst/>
                </a:prstGeom>
                <a:solidFill>
                  <a:srgbClr val="574D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5" name="Rectangle 198"/>
                <p:cNvSpPr>
                  <a:spLocks noChangeArrowheads="1"/>
                </p:cNvSpPr>
                <p:nvPr/>
              </p:nvSpPr>
              <p:spPr bwMode="auto">
                <a:xfrm>
                  <a:off x="2442" y="432"/>
                  <a:ext cx="12" cy="144"/>
                </a:xfrm>
                <a:prstGeom prst="rect">
                  <a:avLst/>
                </a:prstGeom>
                <a:solidFill>
                  <a:srgbClr val="564C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6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54" y="432"/>
                  <a:ext cx="14" cy="144"/>
                </a:xfrm>
                <a:prstGeom prst="rect">
                  <a:avLst/>
                </a:prstGeom>
                <a:solidFill>
                  <a:srgbClr val="554B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7" name="Rectangle 200"/>
                <p:cNvSpPr>
                  <a:spLocks noChangeArrowheads="1"/>
                </p:cNvSpPr>
                <p:nvPr/>
              </p:nvSpPr>
              <p:spPr bwMode="auto">
                <a:xfrm>
                  <a:off x="2468" y="432"/>
                  <a:ext cx="14" cy="144"/>
                </a:xfrm>
                <a:prstGeom prst="rect">
                  <a:avLst/>
                </a:prstGeom>
                <a:solidFill>
                  <a:srgbClr val="5449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8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82" y="432"/>
                  <a:ext cx="14" cy="144"/>
                </a:xfrm>
                <a:prstGeom prst="rect">
                  <a:avLst/>
                </a:prstGeom>
                <a:solidFill>
                  <a:srgbClr val="5348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09" name="Rectangle 202"/>
                <p:cNvSpPr>
                  <a:spLocks noChangeArrowheads="1"/>
                </p:cNvSpPr>
                <p:nvPr/>
              </p:nvSpPr>
              <p:spPr bwMode="auto">
                <a:xfrm>
                  <a:off x="2496" y="432"/>
                  <a:ext cx="14" cy="144"/>
                </a:xfrm>
                <a:prstGeom prst="rect">
                  <a:avLst/>
                </a:prstGeom>
                <a:solidFill>
                  <a:srgbClr val="524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0" name="Rectangle 203"/>
                <p:cNvSpPr>
                  <a:spLocks noChangeArrowheads="1"/>
                </p:cNvSpPr>
                <p:nvPr/>
              </p:nvSpPr>
              <p:spPr bwMode="auto">
                <a:xfrm>
                  <a:off x="2510" y="432"/>
                  <a:ext cx="14" cy="144"/>
                </a:xfrm>
                <a:prstGeom prst="rect">
                  <a:avLst/>
                </a:prstGeom>
                <a:solidFill>
                  <a:srgbClr val="5146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1" name="Rectangle 204"/>
                <p:cNvSpPr>
                  <a:spLocks noChangeArrowheads="1"/>
                </p:cNvSpPr>
                <p:nvPr/>
              </p:nvSpPr>
              <p:spPr bwMode="auto">
                <a:xfrm>
                  <a:off x="2524" y="432"/>
                  <a:ext cx="14" cy="144"/>
                </a:xfrm>
                <a:prstGeom prst="rect">
                  <a:avLst/>
                </a:prstGeom>
                <a:solidFill>
                  <a:srgbClr val="504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2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38" y="432"/>
                  <a:ext cx="12" cy="144"/>
                </a:xfrm>
                <a:prstGeom prst="rect">
                  <a:avLst/>
                </a:prstGeom>
                <a:solidFill>
                  <a:srgbClr val="4F44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3" name="Rectangle 206"/>
                <p:cNvSpPr>
                  <a:spLocks noChangeArrowheads="1"/>
                </p:cNvSpPr>
                <p:nvPr/>
              </p:nvSpPr>
              <p:spPr bwMode="auto">
                <a:xfrm>
                  <a:off x="2550" y="432"/>
                  <a:ext cx="14" cy="144"/>
                </a:xfrm>
                <a:prstGeom prst="rect">
                  <a:avLst/>
                </a:prstGeom>
                <a:solidFill>
                  <a:srgbClr val="4E43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4" name="Rectangle 207"/>
                <p:cNvSpPr>
                  <a:spLocks noChangeArrowheads="1"/>
                </p:cNvSpPr>
                <p:nvPr/>
              </p:nvSpPr>
              <p:spPr bwMode="auto">
                <a:xfrm>
                  <a:off x="2564" y="432"/>
                  <a:ext cx="14" cy="144"/>
                </a:xfrm>
                <a:prstGeom prst="rect">
                  <a:avLst/>
                </a:prstGeom>
                <a:solidFill>
                  <a:srgbClr val="4D42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5" name="Rectangle 208"/>
                <p:cNvSpPr>
                  <a:spLocks noChangeArrowheads="1"/>
                </p:cNvSpPr>
                <p:nvPr/>
              </p:nvSpPr>
              <p:spPr bwMode="auto">
                <a:xfrm>
                  <a:off x="2578" y="432"/>
                  <a:ext cx="14" cy="144"/>
                </a:xfrm>
                <a:prstGeom prst="rect">
                  <a:avLst/>
                </a:prstGeom>
                <a:solidFill>
                  <a:srgbClr val="4D41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6" name="Rectangle 209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14" cy="144"/>
                </a:xfrm>
                <a:prstGeom prst="rect">
                  <a:avLst/>
                </a:prstGeom>
                <a:solidFill>
                  <a:srgbClr val="4B3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7" name="Rectangle 210"/>
                <p:cNvSpPr>
                  <a:spLocks noChangeArrowheads="1"/>
                </p:cNvSpPr>
                <p:nvPr/>
              </p:nvSpPr>
              <p:spPr bwMode="auto">
                <a:xfrm>
                  <a:off x="2606" y="432"/>
                  <a:ext cx="14" cy="144"/>
                </a:xfrm>
                <a:prstGeom prst="rect">
                  <a:avLst/>
                </a:prstGeom>
                <a:solidFill>
                  <a:srgbClr val="4B3E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8" name="Rectangle 211"/>
                <p:cNvSpPr>
                  <a:spLocks noChangeArrowheads="1"/>
                </p:cNvSpPr>
                <p:nvPr/>
              </p:nvSpPr>
              <p:spPr bwMode="auto">
                <a:xfrm>
                  <a:off x="2620" y="432"/>
                  <a:ext cx="14" cy="144"/>
                </a:xfrm>
                <a:prstGeom prst="rect">
                  <a:avLst/>
                </a:prstGeom>
                <a:solidFill>
                  <a:srgbClr val="4A3E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19" name="Rectangle 212"/>
                <p:cNvSpPr>
                  <a:spLocks noChangeArrowheads="1"/>
                </p:cNvSpPr>
                <p:nvPr/>
              </p:nvSpPr>
              <p:spPr bwMode="auto">
                <a:xfrm>
                  <a:off x="2634" y="432"/>
                  <a:ext cx="12" cy="144"/>
                </a:xfrm>
                <a:prstGeom prst="rect">
                  <a:avLst/>
                </a:prstGeom>
                <a:solidFill>
                  <a:srgbClr val="493D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20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46" y="432"/>
                  <a:ext cx="14" cy="144"/>
                </a:xfrm>
                <a:prstGeom prst="rect">
                  <a:avLst/>
                </a:prstGeom>
                <a:solidFill>
                  <a:srgbClr val="483C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21" name="Rectangle 214"/>
                <p:cNvSpPr>
                  <a:spLocks noChangeArrowheads="1"/>
                </p:cNvSpPr>
                <p:nvPr/>
              </p:nvSpPr>
              <p:spPr bwMode="auto">
                <a:xfrm>
                  <a:off x="2660" y="432"/>
                  <a:ext cx="14" cy="144"/>
                </a:xfrm>
                <a:prstGeom prst="rect">
                  <a:avLst/>
                </a:prstGeom>
                <a:solidFill>
                  <a:srgbClr val="473A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22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74" y="432"/>
                  <a:ext cx="14" cy="144"/>
                </a:xfrm>
                <a:prstGeom prst="rect">
                  <a:avLst/>
                </a:prstGeom>
                <a:solidFill>
                  <a:srgbClr val="4739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23" name="Rectangle 216"/>
                <p:cNvSpPr>
                  <a:spLocks noChangeArrowheads="1"/>
                </p:cNvSpPr>
                <p:nvPr/>
              </p:nvSpPr>
              <p:spPr bwMode="auto">
                <a:xfrm>
                  <a:off x="2688" y="432"/>
                  <a:ext cx="14" cy="144"/>
                </a:xfrm>
                <a:prstGeom prst="rect">
                  <a:avLst/>
                </a:prstGeom>
                <a:solidFill>
                  <a:srgbClr val="4639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24" name="Rectangle 217"/>
                <p:cNvSpPr>
                  <a:spLocks noChangeArrowheads="1"/>
                </p:cNvSpPr>
                <p:nvPr/>
              </p:nvSpPr>
              <p:spPr bwMode="auto">
                <a:xfrm>
                  <a:off x="2702" y="432"/>
                  <a:ext cx="14" cy="144"/>
                </a:xfrm>
                <a:prstGeom prst="rect">
                  <a:avLst/>
                </a:prstGeom>
                <a:solidFill>
                  <a:srgbClr val="4538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25" name="Rectangle 218"/>
                <p:cNvSpPr>
                  <a:spLocks noChangeArrowheads="1"/>
                </p:cNvSpPr>
                <p:nvPr/>
              </p:nvSpPr>
              <p:spPr bwMode="auto">
                <a:xfrm>
                  <a:off x="2716" y="432"/>
                  <a:ext cx="14" cy="144"/>
                </a:xfrm>
                <a:prstGeom prst="rect">
                  <a:avLst/>
                </a:prstGeom>
                <a:solidFill>
                  <a:srgbClr val="4537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726" name="Rectangle 219"/>
                <p:cNvSpPr>
                  <a:spLocks noChangeArrowheads="1"/>
                </p:cNvSpPr>
                <p:nvPr/>
              </p:nvSpPr>
              <p:spPr bwMode="auto">
                <a:xfrm>
                  <a:off x="2730" y="432"/>
                  <a:ext cx="12" cy="144"/>
                </a:xfrm>
                <a:prstGeom prst="rect">
                  <a:avLst/>
                </a:prstGeom>
                <a:solidFill>
                  <a:srgbClr val="443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</p:grpSp>
          <p:sp>
            <p:nvSpPr>
              <p:cNvPr id="11517" name="Rectangle 220"/>
              <p:cNvSpPr>
                <a:spLocks noChangeArrowheads="1"/>
              </p:cNvSpPr>
              <p:nvPr/>
            </p:nvSpPr>
            <p:spPr bwMode="auto">
              <a:xfrm>
                <a:off x="2742" y="432"/>
                <a:ext cx="14" cy="144"/>
              </a:xfrm>
              <a:prstGeom prst="rect">
                <a:avLst/>
              </a:prstGeom>
              <a:solidFill>
                <a:srgbClr val="433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518" name="Rectangle 221"/>
              <p:cNvSpPr>
                <a:spLocks noChangeArrowheads="1"/>
              </p:cNvSpPr>
              <p:nvPr/>
            </p:nvSpPr>
            <p:spPr bwMode="auto">
              <a:xfrm>
                <a:off x="2756" y="432"/>
                <a:ext cx="14" cy="144"/>
              </a:xfrm>
              <a:prstGeom prst="rect">
                <a:avLst/>
              </a:prstGeom>
              <a:solidFill>
                <a:srgbClr val="423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519" name="Rectangle 222"/>
              <p:cNvSpPr>
                <a:spLocks noChangeArrowheads="1"/>
              </p:cNvSpPr>
              <p:nvPr/>
            </p:nvSpPr>
            <p:spPr bwMode="auto">
              <a:xfrm>
                <a:off x="2770" y="432"/>
                <a:ext cx="14" cy="144"/>
              </a:xfrm>
              <a:prstGeom prst="rect">
                <a:avLst/>
              </a:prstGeom>
              <a:solidFill>
                <a:srgbClr val="423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520" name="Rectangle 223"/>
              <p:cNvSpPr>
                <a:spLocks noChangeArrowheads="1"/>
              </p:cNvSpPr>
              <p:nvPr/>
            </p:nvSpPr>
            <p:spPr bwMode="auto">
              <a:xfrm>
                <a:off x="2784" y="432"/>
                <a:ext cx="14" cy="144"/>
              </a:xfrm>
              <a:prstGeom prst="rect">
                <a:avLst/>
              </a:prstGeom>
              <a:solidFill>
                <a:srgbClr val="413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521" name="Rectangle 224"/>
              <p:cNvSpPr>
                <a:spLocks noChangeArrowheads="1"/>
              </p:cNvSpPr>
              <p:nvPr/>
            </p:nvSpPr>
            <p:spPr bwMode="auto">
              <a:xfrm>
                <a:off x="2798" y="432"/>
                <a:ext cx="14" cy="144"/>
              </a:xfrm>
              <a:prstGeom prst="rect">
                <a:avLst/>
              </a:prstGeom>
              <a:solidFill>
                <a:srgbClr val="403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522" name="Rectangle 225"/>
              <p:cNvSpPr>
                <a:spLocks noChangeArrowheads="1"/>
              </p:cNvSpPr>
              <p:nvPr/>
            </p:nvSpPr>
            <p:spPr bwMode="auto">
              <a:xfrm>
                <a:off x="2812" y="432"/>
                <a:ext cx="14" cy="144"/>
              </a:xfrm>
              <a:prstGeom prst="rect">
                <a:avLst/>
              </a:prstGeom>
              <a:solidFill>
                <a:srgbClr val="403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523" name="Rectangle 226"/>
              <p:cNvSpPr>
                <a:spLocks noChangeArrowheads="1"/>
              </p:cNvSpPr>
              <p:nvPr/>
            </p:nvSpPr>
            <p:spPr bwMode="auto">
              <a:xfrm>
                <a:off x="2826" y="432"/>
                <a:ext cx="12" cy="144"/>
              </a:xfrm>
              <a:prstGeom prst="rect">
                <a:avLst/>
              </a:prstGeom>
              <a:solidFill>
                <a:srgbClr val="3F3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524" name="Rectangle 227"/>
              <p:cNvSpPr>
                <a:spLocks noChangeArrowheads="1"/>
              </p:cNvSpPr>
              <p:nvPr/>
            </p:nvSpPr>
            <p:spPr bwMode="auto">
              <a:xfrm>
                <a:off x="2838" y="432"/>
                <a:ext cx="14" cy="144"/>
              </a:xfrm>
              <a:prstGeom prst="rect">
                <a:avLst/>
              </a:prstGeom>
              <a:solidFill>
                <a:srgbClr val="3F2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525" name="Rectangle 228"/>
              <p:cNvSpPr>
                <a:spLocks noChangeArrowheads="1"/>
              </p:cNvSpPr>
              <p:nvPr/>
            </p:nvSpPr>
            <p:spPr bwMode="auto">
              <a:xfrm>
                <a:off x="2852" y="432"/>
                <a:ext cx="14" cy="144"/>
              </a:xfrm>
              <a:prstGeom prst="rect">
                <a:avLst/>
              </a:prstGeom>
              <a:solidFill>
                <a:srgbClr val="3E2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526" name="Rectangle 229"/>
              <p:cNvSpPr>
                <a:spLocks noChangeArrowheads="1"/>
              </p:cNvSpPr>
              <p:nvPr/>
            </p:nvSpPr>
            <p:spPr bwMode="auto">
              <a:xfrm>
                <a:off x="2866" y="432"/>
                <a:ext cx="14" cy="144"/>
              </a:xfrm>
              <a:prstGeom prst="rect">
                <a:avLst/>
              </a:prstGeom>
              <a:solidFill>
                <a:srgbClr val="3E2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</p:grpSp>
        <p:grpSp>
          <p:nvGrpSpPr>
            <p:cNvPr id="11303" name="Group 230"/>
            <p:cNvGrpSpPr>
              <a:grpSpLocks/>
            </p:cNvGrpSpPr>
            <p:nvPr/>
          </p:nvGrpSpPr>
          <p:grpSpPr bwMode="auto">
            <a:xfrm>
              <a:off x="1" y="368"/>
              <a:ext cx="5757" cy="48"/>
              <a:chOff x="1" y="480"/>
              <a:chExt cx="5757" cy="48"/>
            </a:xfrm>
          </p:grpSpPr>
          <p:grpSp>
            <p:nvGrpSpPr>
              <p:cNvPr id="11305" name="Group 231"/>
              <p:cNvGrpSpPr>
                <a:grpSpLocks/>
              </p:cNvGrpSpPr>
              <p:nvPr/>
            </p:nvGrpSpPr>
            <p:grpSpPr bwMode="auto">
              <a:xfrm>
                <a:off x="1" y="480"/>
                <a:ext cx="5483" cy="48"/>
                <a:chOff x="1" y="480"/>
                <a:chExt cx="5483" cy="48"/>
              </a:xfrm>
            </p:grpSpPr>
            <p:sp>
              <p:nvSpPr>
                <p:cNvPr id="11316" name="Rectangle 232"/>
                <p:cNvSpPr>
                  <a:spLocks noChangeArrowheads="1"/>
                </p:cNvSpPr>
                <p:nvPr/>
              </p:nvSpPr>
              <p:spPr bwMode="auto">
                <a:xfrm>
                  <a:off x="1" y="480"/>
                  <a:ext cx="28" cy="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17" name="Rectangle 233"/>
                <p:cNvSpPr>
                  <a:spLocks noChangeArrowheads="1"/>
                </p:cNvSpPr>
                <p:nvPr/>
              </p:nvSpPr>
              <p:spPr bwMode="auto">
                <a:xfrm>
                  <a:off x="29" y="480"/>
                  <a:ext cx="26" cy="48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18" name="Rectangle 234"/>
                <p:cNvSpPr>
                  <a:spLocks noChangeArrowheads="1"/>
                </p:cNvSpPr>
                <p:nvPr/>
              </p:nvSpPr>
              <p:spPr bwMode="auto">
                <a:xfrm>
                  <a:off x="55" y="480"/>
                  <a:ext cx="28" cy="48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19" name="Rectangle 235"/>
                <p:cNvSpPr>
                  <a:spLocks noChangeArrowheads="1"/>
                </p:cNvSpPr>
                <p:nvPr/>
              </p:nvSpPr>
              <p:spPr bwMode="auto">
                <a:xfrm>
                  <a:off x="83" y="480"/>
                  <a:ext cx="28" cy="48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0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1" y="480"/>
                  <a:ext cx="28" cy="48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1" name="Rectangle 237"/>
                <p:cNvSpPr>
                  <a:spLocks noChangeArrowheads="1"/>
                </p:cNvSpPr>
                <p:nvPr/>
              </p:nvSpPr>
              <p:spPr bwMode="auto">
                <a:xfrm>
                  <a:off x="139" y="480"/>
                  <a:ext cx="26" cy="48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2" name="Rectangle 238"/>
                <p:cNvSpPr>
                  <a:spLocks noChangeArrowheads="1"/>
                </p:cNvSpPr>
                <p:nvPr/>
              </p:nvSpPr>
              <p:spPr bwMode="auto">
                <a:xfrm>
                  <a:off x="165" y="480"/>
                  <a:ext cx="28" cy="48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3" name="Rectangle 239"/>
                <p:cNvSpPr>
                  <a:spLocks noChangeArrowheads="1"/>
                </p:cNvSpPr>
                <p:nvPr/>
              </p:nvSpPr>
              <p:spPr bwMode="auto">
                <a:xfrm>
                  <a:off x="193" y="480"/>
                  <a:ext cx="28" cy="48"/>
                </a:xfrm>
                <a:prstGeom prst="rect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4" name="Rectangle 240"/>
                <p:cNvSpPr>
                  <a:spLocks noChangeArrowheads="1"/>
                </p:cNvSpPr>
                <p:nvPr/>
              </p:nvSpPr>
              <p:spPr bwMode="auto">
                <a:xfrm>
                  <a:off x="221" y="480"/>
                  <a:ext cx="26" cy="48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5" name="Rectangle 241"/>
                <p:cNvSpPr>
                  <a:spLocks noChangeArrowheads="1"/>
                </p:cNvSpPr>
                <p:nvPr/>
              </p:nvSpPr>
              <p:spPr bwMode="auto">
                <a:xfrm>
                  <a:off x="247" y="480"/>
                  <a:ext cx="28" cy="48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6" name="Rectangle 242"/>
                <p:cNvSpPr>
                  <a:spLocks noChangeArrowheads="1"/>
                </p:cNvSpPr>
                <p:nvPr/>
              </p:nvSpPr>
              <p:spPr bwMode="auto">
                <a:xfrm>
                  <a:off x="275" y="480"/>
                  <a:ext cx="28" cy="48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7" name="Rectangle 243"/>
                <p:cNvSpPr>
                  <a:spLocks noChangeArrowheads="1"/>
                </p:cNvSpPr>
                <p:nvPr/>
              </p:nvSpPr>
              <p:spPr bwMode="auto">
                <a:xfrm>
                  <a:off x="303" y="480"/>
                  <a:ext cx="28" cy="48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8" name="Rectangle 244"/>
                <p:cNvSpPr>
                  <a:spLocks noChangeArrowheads="1"/>
                </p:cNvSpPr>
                <p:nvPr/>
              </p:nvSpPr>
              <p:spPr bwMode="auto">
                <a:xfrm>
                  <a:off x="331" y="480"/>
                  <a:ext cx="26" cy="48"/>
                </a:xfrm>
                <a:prstGeom prst="rect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29" name="Rectangle 245"/>
                <p:cNvSpPr>
                  <a:spLocks noChangeArrowheads="1"/>
                </p:cNvSpPr>
                <p:nvPr/>
              </p:nvSpPr>
              <p:spPr bwMode="auto">
                <a:xfrm>
                  <a:off x="357" y="480"/>
                  <a:ext cx="28" cy="48"/>
                </a:xfrm>
                <a:prstGeom prst="rect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0" name="Rectangle 246"/>
                <p:cNvSpPr>
                  <a:spLocks noChangeArrowheads="1"/>
                </p:cNvSpPr>
                <p:nvPr/>
              </p:nvSpPr>
              <p:spPr bwMode="auto">
                <a:xfrm>
                  <a:off x="385" y="480"/>
                  <a:ext cx="28" cy="48"/>
                </a:xfrm>
                <a:prstGeom prst="rect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1" name="Rectangle 247"/>
                <p:cNvSpPr>
                  <a:spLocks noChangeArrowheads="1"/>
                </p:cNvSpPr>
                <p:nvPr/>
              </p:nvSpPr>
              <p:spPr bwMode="auto">
                <a:xfrm>
                  <a:off x="413" y="480"/>
                  <a:ext cx="26" cy="48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2" name="Rectangle 248"/>
                <p:cNvSpPr>
                  <a:spLocks noChangeArrowheads="1"/>
                </p:cNvSpPr>
                <p:nvPr/>
              </p:nvSpPr>
              <p:spPr bwMode="auto">
                <a:xfrm>
                  <a:off x="439" y="480"/>
                  <a:ext cx="28" cy="48"/>
                </a:xfrm>
                <a:prstGeom prst="rect">
                  <a:avLst/>
                </a:prstGeom>
                <a:solidFill>
                  <a:srgbClr val="FC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3" name="Rectangle 249"/>
                <p:cNvSpPr>
                  <a:spLocks noChangeArrowheads="1"/>
                </p:cNvSpPr>
                <p:nvPr/>
              </p:nvSpPr>
              <p:spPr bwMode="auto">
                <a:xfrm>
                  <a:off x="467" y="480"/>
                  <a:ext cx="28" cy="48"/>
                </a:xfrm>
                <a:prstGeom prst="rect">
                  <a:avLst/>
                </a:prstGeom>
                <a:solidFill>
                  <a:srgbClr val="FB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4" name="Rectangle 250"/>
                <p:cNvSpPr>
                  <a:spLocks noChangeArrowheads="1"/>
                </p:cNvSpPr>
                <p:nvPr/>
              </p:nvSpPr>
              <p:spPr bwMode="auto">
                <a:xfrm>
                  <a:off x="495" y="480"/>
                  <a:ext cx="28" cy="48"/>
                </a:xfrm>
                <a:prstGeom prst="rect">
                  <a:avLst/>
                </a:prstGeom>
                <a:solidFill>
                  <a:srgbClr val="FB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5" name="Rectangle 251"/>
                <p:cNvSpPr>
                  <a:spLocks noChangeArrowheads="1"/>
                </p:cNvSpPr>
                <p:nvPr/>
              </p:nvSpPr>
              <p:spPr bwMode="auto">
                <a:xfrm>
                  <a:off x="523" y="480"/>
                  <a:ext cx="26" cy="48"/>
                </a:xfrm>
                <a:prstGeom prst="rect">
                  <a:avLst/>
                </a:prstGeom>
                <a:solidFill>
                  <a:srgbClr val="FB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6" name="Rectangle 252"/>
                <p:cNvSpPr>
                  <a:spLocks noChangeArrowheads="1"/>
                </p:cNvSpPr>
                <p:nvPr/>
              </p:nvSpPr>
              <p:spPr bwMode="auto">
                <a:xfrm>
                  <a:off x="549" y="480"/>
                  <a:ext cx="28" cy="48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7" name="Rectangle 253"/>
                <p:cNvSpPr>
                  <a:spLocks noChangeArrowheads="1"/>
                </p:cNvSpPr>
                <p:nvPr/>
              </p:nvSpPr>
              <p:spPr bwMode="auto">
                <a:xfrm>
                  <a:off x="577" y="480"/>
                  <a:ext cx="28" cy="48"/>
                </a:xfrm>
                <a:prstGeom prst="rect">
                  <a:avLst/>
                </a:prstGeom>
                <a:solidFill>
                  <a:srgbClr val="FA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8" name="Rectangle 254"/>
                <p:cNvSpPr>
                  <a:spLocks noChangeArrowheads="1"/>
                </p:cNvSpPr>
                <p:nvPr/>
              </p:nvSpPr>
              <p:spPr bwMode="auto">
                <a:xfrm>
                  <a:off x="605" y="480"/>
                  <a:ext cx="26" cy="48"/>
                </a:xfrm>
                <a:prstGeom prst="rect">
                  <a:avLst/>
                </a:prstGeom>
                <a:solidFill>
                  <a:srgbClr val="FA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39" name="Rectangle 255"/>
                <p:cNvSpPr>
                  <a:spLocks noChangeArrowheads="1"/>
                </p:cNvSpPr>
                <p:nvPr/>
              </p:nvSpPr>
              <p:spPr bwMode="auto">
                <a:xfrm>
                  <a:off x="631" y="480"/>
                  <a:ext cx="28" cy="48"/>
                </a:xfrm>
                <a:prstGeom prst="rect">
                  <a:avLst/>
                </a:prstGeom>
                <a:solidFill>
                  <a:srgbClr val="FAF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0" name="Rectangle 256"/>
                <p:cNvSpPr>
                  <a:spLocks noChangeArrowheads="1"/>
                </p:cNvSpPr>
                <p:nvPr/>
              </p:nvSpPr>
              <p:spPr bwMode="auto">
                <a:xfrm>
                  <a:off x="659" y="480"/>
                  <a:ext cx="28" cy="48"/>
                </a:xfrm>
                <a:prstGeom prst="rect">
                  <a:avLst/>
                </a:prstGeom>
                <a:solidFill>
                  <a:srgbClr val="FAF9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1" name="Rectangle 257"/>
                <p:cNvSpPr>
                  <a:spLocks noChangeArrowheads="1"/>
                </p:cNvSpPr>
                <p:nvPr/>
              </p:nvSpPr>
              <p:spPr bwMode="auto">
                <a:xfrm>
                  <a:off x="687" y="480"/>
                  <a:ext cx="28" cy="48"/>
                </a:xfrm>
                <a:prstGeom prst="rect">
                  <a:avLst/>
                </a:prstGeom>
                <a:solidFill>
                  <a:srgbClr val="F9F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2" name="Rectangle 258"/>
                <p:cNvSpPr>
                  <a:spLocks noChangeArrowheads="1"/>
                </p:cNvSpPr>
                <p:nvPr/>
              </p:nvSpPr>
              <p:spPr bwMode="auto">
                <a:xfrm>
                  <a:off x="715" y="480"/>
                  <a:ext cx="26" cy="48"/>
                </a:xfrm>
                <a:prstGeom prst="rect">
                  <a:avLst/>
                </a:prstGeom>
                <a:solidFill>
                  <a:srgbClr val="F9F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3" name="Rectangle 259"/>
                <p:cNvSpPr>
                  <a:spLocks noChangeArrowheads="1"/>
                </p:cNvSpPr>
                <p:nvPr/>
              </p:nvSpPr>
              <p:spPr bwMode="auto">
                <a:xfrm>
                  <a:off x="741" y="480"/>
                  <a:ext cx="28" cy="48"/>
                </a:xfrm>
                <a:prstGeom prst="rect">
                  <a:avLst/>
                </a:prstGeom>
                <a:solidFill>
                  <a:srgbClr val="F9F8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4" name="Rectangle 260"/>
                <p:cNvSpPr>
                  <a:spLocks noChangeArrowheads="1"/>
                </p:cNvSpPr>
                <p:nvPr/>
              </p:nvSpPr>
              <p:spPr bwMode="auto">
                <a:xfrm>
                  <a:off x="769" y="480"/>
                  <a:ext cx="28" cy="48"/>
                </a:xfrm>
                <a:prstGeom prst="rect">
                  <a:avLst/>
                </a:prstGeom>
                <a:solidFill>
                  <a:srgbClr val="F8F8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5" name="Rectangle 261"/>
                <p:cNvSpPr>
                  <a:spLocks noChangeArrowheads="1"/>
                </p:cNvSpPr>
                <p:nvPr/>
              </p:nvSpPr>
              <p:spPr bwMode="auto">
                <a:xfrm>
                  <a:off x="797" y="480"/>
                  <a:ext cx="26" cy="48"/>
                </a:xfrm>
                <a:prstGeom prst="rect">
                  <a:avLst/>
                </a:prstGeom>
                <a:solidFill>
                  <a:srgbClr val="F8F8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6" name="Rectangle 262"/>
                <p:cNvSpPr>
                  <a:spLocks noChangeArrowheads="1"/>
                </p:cNvSpPr>
                <p:nvPr/>
              </p:nvSpPr>
              <p:spPr bwMode="auto">
                <a:xfrm>
                  <a:off x="823" y="480"/>
                  <a:ext cx="28" cy="48"/>
                </a:xfrm>
                <a:prstGeom prst="rect">
                  <a:avLst/>
                </a:prstGeom>
                <a:solidFill>
                  <a:srgbClr val="F7F7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7" name="Rectangle 263"/>
                <p:cNvSpPr>
                  <a:spLocks noChangeArrowheads="1"/>
                </p:cNvSpPr>
                <p:nvPr/>
              </p:nvSpPr>
              <p:spPr bwMode="auto">
                <a:xfrm>
                  <a:off x="851" y="480"/>
                  <a:ext cx="28" cy="48"/>
                </a:xfrm>
                <a:prstGeom prst="rect">
                  <a:avLst/>
                </a:prstGeom>
                <a:solidFill>
                  <a:srgbClr val="F7F7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8" name="Rectangle 264"/>
                <p:cNvSpPr>
                  <a:spLocks noChangeArrowheads="1"/>
                </p:cNvSpPr>
                <p:nvPr/>
              </p:nvSpPr>
              <p:spPr bwMode="auto">
                <a:xfrm>
                  <a:off x="879" y="480"/>
                  <a:ext cx="28" cy="48"/>
                </a:xfrm>
                <a:prstGeom prst="rect">
                  <a:avLst/>
                </a:prstGeom>
                <a:solidFill>
                  <a:srgbClr val="F7F7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49" name="Rectangle 265"/>
                <p:cNvSpPr>
                  <a:spLocks noChangeArrowheads="1"/>
                </p:cNvSpPr>
                <p:nvPr/>
              </p:nvSpPr>
              <p:spPr bwMode="auto">
                <a:xfrm>
                  <a:off x="907" y="480"/>
                  <a:ext cx="26" cy="48"/>
                </a:xfrm>
                <a:prstGeom prst="rect">
                  <a:avLst/>
                </a:prstGeom>
                <a:solidFill>
                  <a:srgbClr val="F7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0" name="Rectangle 266"/>
                <p:cNvSpPr>
                  <a:spLocks noChangeArrowheads="1"/>
                </p:cNvSpPr>
                <p:nvPr/>
              </p:nvSpPr>
              <p:spPr bwMode="auto">
                <a:xfrm>
                  <a:off x="933" y="480"/>
                  <a:ext cx="28" cy="48"/>
                </a:xfrm>
                <a:prstGeom prst="rect">
                  <a:avLst/>
                </a:prstGeom>
                <a:solidFill>
                  <a:srgbClr val="F6F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1" name="Rectangle 267"/>
                <p:cNvSpPr>
                  <a:spLocks noChangeArrowheads="1"/>
                </p:cNvSpPr>
                <p:nvPr/>
              </p:nvSpPr>
              <p:spPr bwMode="auto">
                <a:xfrm>
                  <a:off x="961" y="480"/>
                  <a:ext cx="27" cy="48"/>
                </a:xfrm>
                <a:prstGeom prst="rect">
                  <a:avLst/>
                </a:prstGeom>
                <a:solidFill>
                  <a:srgbClr val="F6F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2" name="Rectangle 268"/>
                <p:cNvSpPr>
                  <a:spLocks noChangeArrowheads="1"/>
                </p:cNvSpPr>
                <p:nvPr/>
              </p:nvSpPr>
              <p:spPr bwMode="auto">
                <a:xfrm>
                  <a:off x="988" y="480"/>
                  <a:ext cx="26" cy="48"/>
                </a:xfrm>
                <a:prstGeom prst="rect">
                  <a:avLst/>
                </a:prstGeom>
                <a:solidFill>
                  <a:srgbClr val="F5F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3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14" y="480"/>
                  <a:ext cx="28" cy="48"/>
                </a:xfrm>
                <a:prstGeom prst="rect">
                  <a:avLst/>
                </a:prstGeom>
                <a:solidFill>
                  <a:srgbClr val="F5F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4" name="Rectangle 270"/>
                <p:cNvSpPr>
                  <a:spLocks noChangeArrowheads="1"/>
                </p:cNvSpPr>
                <p:nvPr/>
              </p:nvSpPr>
              <p:spPr bwMode="auto">
                <a:xfrm>
                  <a:off x="1042" y="480"/>
                  <a:ext cx="28" cy="48"/>
                </a:xfrm>
                <a:prstGeom prst="rect">
                  <a:avLst/>
                </a:prstGeom>
                <a:solidFill>
                  <a:srgbClr val="F5F4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5" name="Rectangle 271"/>
                <p:cNvSpPr>
                  <a:spLocks noChangeArrowheads="1"/>
                </p:cNvSpPr>
                <p:nvPr/>
              </p:nvSpPr>
              <p:spPr bwMode="auto">
                <a:xfrm>
                  <a:off x="1070" y="480"/>
                  <a:ext cx="28" cy="48"/>
                </a:xfrm>
                <a:prstGeom prst="rect">
                  <a:avLst/>
                </a:prstGeom>
                <a:solidFill>
                  <a:srgbClr val="F4F3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6" name="Rectangle 272"/>
                <p:cNvSpPr>
                  <a:spLocks noChangeArrowheads="1"/>
                </p:cNvSpPr>
                <p:nvPr/>
              </p:nvSpPr>
              <p:spPr bwMode="auto">
                <a:xfrm>
                  <a:off x="1098" y="480"/>
                  <a:ext cx="26" cy="48"/>
                </a:xfrm>
                <a:prstGeom prst="rect">
                  <a:avLst/>
                </a:prstGeom>
                <a:solidFill>
                  <a:srgbClr val="F3F3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7" name="Rectangle 273"/>
                <p:cNvSpPr>
                  <a:spLocks noChangeArrowheads="1"/>
                </p:cNvSpPr>
                <p:nvPr/>
              </p:nvSpPr>
              <p:spPr bwMode="auto">
                <a:xfrm>
                  <a:off x="1124" y="480"/>
                  <a:ext cx="28" cy="48"/>
                </a:xfrm>
                <a:prstGeom prst="rect">
                  <a:avLst/>
                </a:prstGeom>
                <a:solidFill>
                  <a:srgbClr val="F3F3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8" name="Rectangle 274"/>
                <p:cNvSpPr>
                  <a:spLocks noChangeArrowheads="1"/>
                </p:cNvSpPr>
                <p:nvPr/>
              </p:nvSpPr>
              <p:spPr bwMode="auto">
                <a:xfrm>
                  <a:off x="1152" y="480"/>
                  <a:ext cx="28" cy="48"/>
                </a:xfrm>
                <a:prstGeom prst="rect">
                  <a:avLst/>
                </a:prstGeom>
                <a:solidFill>
                  <a:srgbClr val="F3F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59" name="Rectangle 275"/>
                <p:cNvSpPr>
                  <a:spLocks noChangeArrowheads="1"/>
                </p:cNvSpPr>
                <p:nvPr/>
              </p:nvSpPr>
              <p:spPr bwMode="auto">
                <a:xfrm>
                  <a:off x="1180" y="480"/>
                  <a:ext cx="26" cy="48"/>
                </a:xfrm>
                <a:prstGeom prst="rect">
                  <a:avLst/>
                </a:prstGeom>
                <a:solidFill>
                  <a:srgbClr val="F2F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1206" y="480"/>
                  <a:ext cx="28" cy="48"/>
                </a:xfrm>
                <a:prstGeom prst="rect">
                  <a:avLst/>
                </a:prstGeom>
                <a:solidFill>
                  <a:srgbClr val="F1F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1234" y="480"/>
                  <a:ext cx="28" cy="48"/>
                </a:xfrm>
                <a:prstGeom prst="rect">
                  <a:avLst/>
                </a:prstGeom>
                <a:solidFill>
                  <a:srgbClr val="F1F1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2" name="Rectangle 278"/>
                <p:cNvSpPr>
                  <a:spLocks noChangeArrowheads="1"/>
                </p:cNvSpPr>
                <p:nvPr/>
              </p:nvSpPr>
              <p:spPr bwMode="auto">
                <a:xfrm>
                  <a:off x="1262" y="480"/>
                  <a:ext cx="28" cy="48"/>
                </a:xfrm>
                <a:prstGeom prst="rect">
                  <a:avLst/>
                </a:prstGeom>
                <a:solidFill>
                  <a:srgbClr val="F1F0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3" name="Rectangle 279"/>
                <p:cNvSpPr>
                  <a:spLocks noChangeArrowheads="1"/>
                </p:cNvSpPr>
                <p:nvPr/>
              </p:nvSpPr>
              <p:spPr bwMode="auto">
                <a:xfrm>
                  <a:off x="1290" y="480"/>
                  <a:ext cx="26" cy="48"/>
                </a:xfrm>
                <a:prstGeom prst="rect">
                  <a:avLst/>
                </a:prstGeom>
                <a:solidFill>
                  <a:srgbClr val="F0F0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4" name="Rectangle 280"/>
                <p:cNvSpPr>
                  <a:spLocks noChangeArrowheads="1"/>
                </p:cNvSpPr>
                <p:nvPr/>
              </p:nvSpPr>
              <p:spPr bwMode="auto">
                <a:xfrm>
                  <a:off x="1316" y="480"/>
                  <a:ext cx="28" cy="48"/>
                </a:xfrm>
                <a:prstGeom prst="rect">
                  <a:avLst/>
                </a:prstGeom>
                <a:solidFill>
                  <a:srgbClr val="EFEF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5" name="Rectangle 281"/>
                <p:cNvSpPr>
                  <a:spLocks noChangeArrowheads="1"/>
                </p:cNvSpPr>
                <p:nvPr/>
              </p:nvSpPr>
              <p:spPr bwMode="auto">
                <a:xfrm>
                  <a:off x="1344" y="480"/>
                  <a:ext cx="28" cy="48"/>
                </a:xfrm>
                <a:prstGeom prst="rect">
                  <a:avLst/>
                </a:prstGeom>
                <a:solidFill>
                  <a:srgbClr val="EFE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372" y="480"/>
                  <a:ext cx="26" cy="48"/>
                </a:xfrm>
                <a:prstGeom prst="rect">
                  <a:avLst/>
                </a:prstGeom>
                <a:solidFill>
                  <a:srgbClr val="EEEE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398" y="480"/>
                  <a:ext cx="28" cy="48"/>
                </a:xfrm>
                <a:prstGeom prst="rect">
                  <a:avLst/>
                </a:prstGeom>
                <a:solidFill>
                  <a:srgbClr val="EEED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426" y="480"/>
                  <a:ext cx="28" cy="48"/>
                </a:xfrm>
                <a:prstGeom prst="rect">
                  <a:avLst/>
                </a:prstGeom>
                <a:solidFill>
                  <a:srgbClr val="EDEC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69" name="Rectangle 285"/>
                <p:cNvSpPr>
                  <a:spLocks noChangeArrowheads="1"/>
                </p:cNvSpPr>
                <p:nvPr/>
              </p:nvSpPr>
              <p:spPr bwMode="auto">
                <a:xfrm>
                  <a:off x="1454" y="480"/>
                  <a:ext cx="28" cy="48"/>
                </a:xfrm>
                <a:prstGeom prst="rect">
                  <a:avLst/>
                </a:prstGeom>
                <a:solidFill>
                  <a:srgbClr val="ECEC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0" name="Rectangle 286"/>
                <p:cNvSpPr>
                  <a:spLocks noChangeArrowheads="1"/>
                </p:cNvSpPr>
                <p:nvPr/>
              </p:nvSpPr>
              <p:spPr bwMode="auto">
                <a:xfrm>
                  <a:off x="1482" y="480"/>
                  <a:ext cx="26" cy="48"/>
                </a:xfrm>
                <a:prstGeom prst="rect">
                  <a:avLst/>
                </a:prstGeom>
                <a:solidFill>
                  <a:srgbClr val="ECEB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1" name="Rectangle 287"/>
                <p:cNvSpPr>
                  <a:spLocks noChangeArrowheads="1"/>
                </p:cNvSpPr>
                <p:nvPr/>
              </p:nvSpPr>
              <p:spPr bwMode="auto">
                <a:xfrm>
                  <a:off x="1508" y="480"/>
                  <a:ext cx="28" cy="48"/>
                </a:xfrm>
                <a:prstGeom prst="rect">
                  <a:avLst/>
                </a:prstGeom>
                <a:solidFill>
                  <a:srgbClr val="EBEB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2" name="Rectangle 288"/>
                <p:cNvSpPr>
                  <a:spLocks noChangeArrowheads="1"/>
                </p:cNvSpPr>
                <p:nvPr/>
              </p:nvSpPr>
              <p:spPr bwMode="auto">
                <a:xfrm>
                  <a:off x="1536" y="480"/>
                  <a:ext cx="28" cy="48"/>
                </a:xfrm>
                <a:prstGeom prst="rect">
                  <a:avLst/>
                </a:prstGeom>
                <a:solidFill>
                  <a:srgbClr val="EBEA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3" name="Rectangle 289"/>
                <p:cNvSpPr>
                  <a:spLocks noChangeArrowheads="1"/>
                </p:cNvSpPr>
                <p:nvPr/>
              </p:nvSpPr>
              <p:spPr bwMode="auto">
                <a:xfrm>
                  <a:off x="1564" y="480"/>
                  <a:ext cx="26" cy="48"/>
                </a:xfrm>
                <a:prstGeom prst="rect">
                  <a:avLst/>
                </a:prstGeom>
                <a:solidFill>
                  <a:srgbClr val="E9E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4" name="Rectangle 290"/>
                <p:cNvSpPr>
                  <a:spLocks noChangeArrowheads="1"/>
                </p:cNvSpPr>
                <p:nvPr/>
              </p:nvSpPr>
              <p:spPr bwMode="auto">
                <a:xfrm>
                  <a:off x="1590" y="480"/>
                  <a:ext cx="28" cy="48"/>
                </a:xfrm>
                <a:prstGeom prst="rect">
                  <a:avLst/>
                </a:prstGeom>
                <a:solidFill>
                  <a:srgbClr val="E9E8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5" name="Rectangle 291"/>
                <p:cNvSpPr>
                  <a:spLocks noChangeArrowheads="1"/>
                </p:cNvSpPr>
                <p:nvPr/>
              </p:nvSpPr>
              <p:spPr bwMode="auto">
                <a:xfrm>
                  <a:off x="1618" y="480"/>
                  <a:ext cx="28" cy="48"/>
                </a:xfrm>
                <a:prstGeom prst="rect">
                  <a:avLst/>
                </a:prstGeom>
                <a:solidFill>
                  <a:srgbClr val="E8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6" name="Rectangle 292"/>
                <p:cNvSpPr>
                  <a:spLocks noChangeArrowheads="1"/>
                </p:cNvSpPr>
                <p:nvPr/>
              </p:nvSpPr>
              <p:spPr bwMode="auto">
                <a:xfrm>
                  <a:off x="1646" y="480"/>
                  <a:ext cx="28" cy="48"/>
                </a:xfrm>
                <a:prstGeom prst="rect">
                  <a:avLst/>
                </a:prstGeom>
                <a:solidFill>
                  <a:srgbClr val="E8E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7" name="Rectangle 293"/>
                <p:cNvSpPr>
                  <a:spLocks noChangeArrowheads="1"/>
                </p:cNvSpPr>
                <p:nvPr/>
              </p:nvSpPr>
              <p:spPr bwMode="auto">
                <a:xfrm>
                  <a:off x="1674" y="480"/>
                  <a:ext cx="26" cy="48"/>
                </a:xfrm>
                <a:prstGeom prst="rect">
                  <a:avLst/>
                </a:prstGeom>
                <a:solidFill>
                  <a:srgbClr val="E7E6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8" name="Rectangle 294"/>
                <p:cNvSpPr>
                  <a:spLocks noChangeArrowheads="1"/>
                </p:cNvSpPr>
                <p:nvPr/>
              </p:nvSpPr>
              <p:spPr bwMode="auto">
                <a:xfrm>
                  <a:off x="1700" y="480"/>
                  <a:ext cx="28" cy="48"/>
                </a:xfrm>
                <a:prstGeom prst="rect">
                  <a:avLst/>
                </a:prstGeom>
                <a:solidFill>
                  <a:srgbClr val="E6E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79" name="Rectangle 295"/>
                <p:cNvSpPr>
                  <a:spLocks noChangeArrowheads="1"/>
                </p:cNvSpPr>
                <p:nvPr/>
              </p:nvSpPr>
              <p:spPr bwMode="auto">
                <a:xfrm>
                  <a:off x="1728" y="480"/>
                  <a:ext cx="28" cy="48"/>
                </a:xfrm>
                <a:prstGeom prst="rect">
                  <a:avLst/>
                </a:prstGeom>
                <a:solidFill>
                  <a:srgbClr val="E5E4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0" name="Rectangle 296"/>
                <p:cNvSpPr>
                  <a:spLocks noChangeArrowheads="1"/>
                </p:cNvSpPr>
                <p:nvPr/>
              </p:nvSpPr>
              <p:spPr bwMode="auto">
                <a:xfrm>
                  <a:off x="1756" y="480"/>
                  <a:ext cx="26" cy="48"/>
                </a:xfrm>
                <a:prstGeom prst="rect">
                  <a:avLst/>
                </a:prstGeom>
                <a:solidFill>
                  <a:srgbClr val="E5E4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1" name="Rectangle 297"/>
                <p:cNvSpPr>
                  <a:spLocks noChangeArrowheads="1"/>
                </p:cNvSpPr>
                <p:nvPr/>
              </p:nvSpPr>
              <p:spPr bwMode="auto">
                <a:xfrm>
                  <a:off x="1782" y="480"/>
                  <a:ext cx="28" cy="48"/>
                </a:xfrm>
                <a:prstGeom prst="rect">
                  <a:avLst/>
                </a:prstGeom>
                <a:solidFill>
                  <a:srgbClr val="E4E3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2" name="Rectangle 298"/>
                <p:cNvSpPr>
                  <a:spLocks noChangeArrowheads="1"/>
                </p:cNvSpPr>
                <p:nvPr/>
              </p:nvSpPr>
              <p:spPr bwMode="auto">
                <a:xfrm>
                  <a:off x="1810" y="480"/>
                  <a:ext cx="28" cy="48"/>
                </a:xfrm>
                <a:prstGeom prst="rect">
                  <a:avLst/>
                </a:prstGeom>
                <a:solidFill>
                  <a:srgbClr val="E3E2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3" name="Rectangle 299"/>
                <p:cNvSpPr>
                  <a:spLocks noChangeArrowheads="1"/>
                </p:cNvSpPr>
                <p:nvPr/>
              </p:nvSpPr>
              <p:spPr bwMode="auto">
                <a:xfrm>
                  <a:off x="1838" y="480"/>
                  <a:ext cx="28" cy="48"/>
                </a:xfrm>
                <a:prstGeom prst="rect">
                  <a:avLst/>
                </a:prstGeom>
                <a:solidFill>
                  <a:srgbClr val="E2E1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4" name="Rectangle 300"/>
                <p:cNvSpPr>
                  <a:spLocks noChangeArrowheads="1"/>
                </p:cNvSpPr>
                <p:nvPr/>
              </p:nvSpPr>
              <p:spPr bwMode="auto">
                <a:xfrm>
                  <a:off x="1866" y="480"/>
                  <a:ext cx="26" cy="48"/>
                </a:xfrm>
                <a:prstGeom prst="rect">
                  <a:avLst/>
                </a:prstGeom>
                <a:solidFill>
                  <a:srgbClr val="E1E0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5" name="Rectangle 301"/>
                <p:cNvSpPr>
                  <a:spLocks noChangeArrowheads="1"/>
                </p:cNvSpPr>
                <p:nvPr/>
              </p:nvSpPr>
              <p:spPr bwMode="auto">
                <a:xfrm>
                  <a:off x="1892" y="480"/>
                  <a:ext cx="28" cy="48"/>
                </a:xfrm>
                <a:prstGeom prst="rect">
                  <a:avLst/>
                </a:prstGeom>
                <a:solidFill>
                  <a:srgbClr val="E0E0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6" name="Rectangle 302"/>
                <p:cNvSpPr>
                  <a:spLocks noChangeArrowheads="1"/>
                </p:cNvSpPr>
                <p:nvPr/>
              </p:nvSpPr>
              <p:spPr bwMode="auto">
                <a:xfrm>
                  <a:off x="1920" y="480"/>
                  <a:ext cx="28" cy="48"/>
                </a:xfrm>
                <a:prstGeom prst="rect">
                  <a:avLst/>
                </a:prstGeom>
                <a:solidFill>
                  <a:srgbClr val="E0D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7" name="Rectangle 303"/>
                <p:cNvSpPr>
                  <a:spLocks noChangeArrowheads="1"/>
                </p:cNvSpPr>
                <p:nvPr/>
              </p:nvSpPr>
              <p:spPr bwMode="auto">
                <a:xfrm>
                  <a:off x="1948" y="480"/>
                  <a:ext cx="26" cy="48"/>
                </a:xfrm>
                <a:prstGeom prst="rect">
                  <a:avLst/>
                </a:prstGeom>
                <a:solidFill>
                  <a:srgbClr val="DEDD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8" name="Rectangle 304"/>
                <p:cNvSpPr>
                  <a:spLocks noChangeArrowheads="1"/>
                </p:cNvSpPr>
                <p:nvPr/>
              </p:nvSpPr>
              <p:spPr bwMode="auto">
                <a:xfrm>
                  <a:off x="1974" y="480"/>
                  <a:ext cx="28" cy="48"/>
                </a:xfrm>
                <a:prstGeom prst="rect">
                  <a:avLst/>
                </a:prstGeom>
                <a:solidFill>
                  <a:srgbClr val="DEDD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89" name="Rectangle 305"/>
                <p:cNvSpPr>
                  <a:spLocks noChangeArrowheads="1"/>
                </p:cNvSpPr>
                <p:nvPr/>
              </p:nvSpPr>
              <p:spPr bwMode="auto">
                <a:xfrm>
                  <a:off x="2002" y="480"/>
                  <a:ext cx="28" cy="48"/>
                </a:xfrm>
                <a:prstGeom prst="rect">
                  <a:avLst/>
                </a:prstGeom>
                <a:solidFill>
                  <a:srgbClr val="DDDC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0" name="Rectangle 306"/>
                <p:cNvSpPr>
                  <a:spLocks noChangeArrowheads="1"/>
                </p:cNvSpPr>
                <p:nvPr/>
              </p:nvSpPr>
              <p:spPr bwMode="auto">
                <a:xfrm>
                  <a:off x="2030" y="480"/>
                  <a:ext cx="28" cy="48"/>
                </a:xfrm>
                <a:prstGeom prst="rect">
                  <a:avLst/>
                </a:prstGeom>
                <a:solidFill>
                  <a:srgbClr val="DCDB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1" name="Rectangle 307"/>
                <p:cNvSpPr>
                  <a:spLocks noChangeArrowheads="1"/>
                </p:cNvSpPr>
                <p:nvPr/>
              </p:nvSpPr>
              <p:spPr bwMode="auto">
                <a:xfrm>
                  <a:off x="2058" y="480"/>
                  <a:ext cx="26" cy="48"/>
                </a:xfrm>
                <a:prstGeom prst="rect">
                  <a:avLst/>
                </a:prstGeom>
                <a:solidFill>
                  <a:srgbClr val="DBD9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2" name="Rectangle 308"/>
                <p:cNvSpPr>
                  <a:spLocks noChangeArrowheads="1"/>
                </p:cNvSpPr>
                <p:nvPr/>
              </p:nvSpPr>
              <p:spPr bwMode="auto">
                <a:xfrm>
                  <a:off x="2084" y="480"/>
                  <a:ext cx="28" cy="48"/>
                </a:xfrm>
                <a:prstGeom prst="rect">
                  <a:avLst/>
                </a:prstGeom>
                <a:solidFill>
                  <a:srgbClr val="DAD9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3" name="Rectangle 309"/>
                <p:cNvSpPr>
                  <a:spLocks noChangeArrowheads="1"/>
                </p:cNvSpPr>
                <p:nvPr/>
              </p:nvSpPr>
              <p:spPr bwMode="auto">
                <a:xfrm>
                  <a:off x="2112" y="480"/>
                  <a:ext cx="28" cy="48"/>
                </a:xfrm>
                <a:prstGeom prst="rect">
                  <a:avLst/>
                </a:prstGeom>
                <a:solidFill>
                  <a:srgbClr val="D9D8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4" name="Rectangle 310"/>
                <p:cNvSpPr>
                  <a:spLocks noChangeArrowheads="1"/>
                </p:cNvSpPr>
                <p:nvPr/>
              </p:nvSpPr>
              <p:spPr bwMode="auto">
                <a:xfrm>
                  <a:off x="2140" y="480"/>
                  <a:ext cx="26" cy="48"/>
                </a:xfrm>
                <a:prstGeom prst="rect">
                  <a:avLst/>
                </a:prstGeom>
                <a:solidFill>
                  <a:srgbClr val="D8D7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5" name="Rectangle 311"/>
                <p:cNvSpPr>
                  <a:spLocks noChangeArrowheads="1"/>
                </p:cNvSpPr>
                <p:nvPr/>
              </p:nvSpPr>
              <p:spPr bwMode="auto">
                <a:xfrm>
                  <a:off x="2166" y="480"/>
                  <a:ext cx="28" cy="48"/>
                </a:xfrm>
                <a:prstGeom prst="rect">
                  <a:avLst/>
                </a:prstGeom>
                <a:solidFill>
                  <a:srgbClr val="D7D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6" name="Rectangle 312"/>
                <p:cNvSpPr>
                  <a:spLocks noChangeArrowheads="1"/>
                </p:cNvSpPr>
                <p:nvPr/>
              </p:nvSpPr>
              <p:spPr bwMode="auto">
                <a:xfrm>
                  <a:off x="2194" y="480"/>
                  <a:ext cx="28" cy="48"/>
                </a:xfrm>
                <a:prstGeom prst="rect">
                  <a:avLst/>
                </a:prstGeom>
                <a:solidFill>
                  <a:srgbClr val="D6D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7" name="Rectangle 313"/>
                <p:cNvSpPr>
                  <a:spLocks noChangeArrowheads="1"/>
                </p:cNvSpPr>
                <p:nvPr/>
              </p:nvSpPr>
              <p:spPr bwMode="auto">
                <a:xfrm>
                  <a:off x="2222" y="480"/>
                  <a:ext cx="28" cy="48"/>
                </a:xfrm>
                <a:prstGeom prst="rect">
                  <a:avLst/>
                </a:prstGeom>
                <a:solidFill>
                  <a:srgbClr val="D5D4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8" name="Rectangle 314"/>
                <p:cNvSpPr>
                  <a:spLocks noChangeArrowheads="1"/>
                </p:cNvSpPr>
                <p:nvPr/>
              </p:nvSpPr>
              <p:spPr bwMode="auto">
                <a:xfrm>
                  <a:off x="2250" y="480"/>
                  <a:ext cx="26" cy="48"/>
                </a:xfrm>
                <a:prstGeom prst="rect">
                  <a:avLst/>
                </a:prstGeom>
                <a:solidFill>
                  <a:srgbClr val="D4D3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399" name="Rectangle 315"/>
                <p:cNvSpPr>
                  <a:spLocks noChangeArrowheads="1"/>
                </p:cNvSpPr>
                <p:nvPr/>
              </p:nvSpPr>
              <p:spPr bwMode="auto">
                <a:xfrm>
                  <a:off x="2276" y="480"/>
                  <a:ext cx="28" cy="48"/>
                </a:xfrm>
                <a:prstGeom prst="rect">
                  <a:avLst/>
                </a:prstGeom>
                <a:solidFill>
                  <a:srgbClr val="D3D2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0" name="Rectangle 316"/>
                <p:cNvSpPr>
                  <a:spLocks noChangeArrowheads="1"/>
                </p:cNvSpPr>
                <p:nvPr/>
              </p:nvSpPr>
              <p:spPr bwMode="auto">
                <a:xfrm>
                  <a:off x="2304" y="480"/>
                  <a:ext cx="28" cy="48"/>
                </a:xfrm>
                <a:prstGeom prst="rect">
                  <a:avLst/>
                </a:prstGeom>
                <a:solidFill>
                  <a:srgbClr val="D1D0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1" name="Rectangle 317"/>
                <p:cNvSpPr>
                  <a:spLocks noChangeArrowheads="1"/>
                </p:cNvSpPr>
                <p:nvPr/>
              </p:nvSpPr>
              <p:spPr bwMode="auto">
                <a:xfrm>
                  <a:off x="2332" y="480"/>
                  <a:ext cx="26" cy="48"/>
                </a:xfrm>
                <a:prstGeom prst="rect">
                  <a:avLst/>
                </a:prstGeom>
                <a:solidFill>
                  <a:srgbClr val="D0C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2" name="Rectangle 318"/>
                <p:cNvSpPr>
                  <a:spLocks noChangeArrowheads="1"/>
                </p:cNvSpPr>
                <p:nvPr/>
              </p:nvSpPr>
              <p:spPr bwMode="auto">
                <a:xfrm>
                  <a:off x="2358" y="480"/>
                  <a:ext cx="28" cy="48"/>
                </a:xfrm>
                <a:prstGeom prst="rect">
                  <a:avLst/>
                </a:prstGeom>
                <a:solidFill>
                  <a:srgbClr val="D0C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3" name="Rectangle 319"/>
                <p:cNvSpPr>
                  <a:spLocks noChangeArrowheads="1"/>
                </p:cNvSpPr>
                <p:nvPr/>
              </p:nvSpPr>
              <p:spPr bwMode="auto">
                <a:xfrm>
                  <a:off x="2386" y="480"/>
                  <a:ext cx="28" cy="48"/>
                </a:xfrm>
                <a:prstGeom prst="rect">
                  <a:avLst/>
                </a:prstGeom>
                <a:solidFill>
                  <a:srgbClr val="CFCD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4" name="Rectangle 320"/>
                <p:cNvSpPr>
                  <a:spLocks noChangeArrowheads="1"/>
                </p:cNvSpPr>
                <p:nvPr/>
              </p:nvSpPr>
              <p:spPr bwMode="auto">
                <a:xfrm>
                  <a:off x="2414" y="480"/>
                  <a:ext cx="28" cy="48"/>
                </a:xfrm>
                <a:prstGeom prst="rect">
                  <a:avLst/>
                </a:prstGeom>
                <a:solidFill>
                  <a:srgbClr val="CECC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5" name="Rectangle 321"/>
                <p:cNvSpPr>
                  <a:spLocks noChangeArrowheads="1"/>
                </p:cNvSpPr>
                <p:nvPr/>
              </p:nvSpPr>
              <p:spPr bwMode="auto">
                <a:xfrm>
                  <a:off x="2442" y="480"/>
                  <a:ext cx="26" cy="48"/>
                </a:xfrm>
                <a:prstGeom prst="rect">
                  <a:avLst/>
                </a:prstGeom>
                <a:solidFill>
                  <a:srgbClr val="CCC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6" name="Rectangle 322"/>
                <p:cNvSpPr>
                  <a:spLocks noChangeArrowheads="1"/>
                </p:cNvSpPr>
                <p:nvPr/>
              </p:nvSpPr>
              <p:spPr bwMode="auto">
                <a:xfrm>
                  <a:off x="2468" y="480"/>
                  <a:ext cx="28" cy="48"/>
                </a:xfrm>
                <a:prstGeom prst="rect">
                  <a:avLst/>
                </a:prstGeom>
                <a:solidFill>
                  <a:srgbClr val="CBC9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7" name="Rectangle 323"/>
                <p:cNvSpPr>
                  <a:spLocks noChangeArrowheads="1"/>
                </p:cNvSpPr>
                <p:nvPr/>
              </p:nvSpPr>
              <p:spPr bwMode="auto">
                <a:xfrm>
                  <a:off x="2496" y="480"/>
                  <a:ext cx="28" cy="48"/>
                </a:xfrm>
                <a:prstGeom prst="rect">
                  <a:avLst/>
                </a:prstGeom>
                <a:solidFill>
                  <a:srgbClr val="CAC8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8" name="Rectangle 324"/>
                <p:cNvSpPr>
                  <a:spLocks noChangeArrowheads="1"/>
                </p:cNvSpPr>
                <p:nvPr/>
              </p:nvSpPr>
              <p:spPr bwMode="auto">
                <a:xfrm>
                  <a:off x="2524" y="480"/>
                  <a:ext cx="26" cy="48"/>
                </a:xfrm>
                <a:prstGeom prst="rect">
                  <a:avLst/>
                </a:prstGeom>
                <a:solidFill>
                  <a:srgbClr val="C9C7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0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550" y="480"/>
                  <a:ext cx="28" cy="48"/>
                </a:xfrm>
                <a:prstGeom prst="rect">
                  <a:avLst/>
                </a:prstGeom>
                <a:solidFill>
                  <a:srgbClr val="C8C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0" name="Rectangle 326"/>
                <p:cNvSpPr>
                  <a:spLocks noChangeArrowheads="1"/>
                </p:cNvSpPr>
                <p:nvPr/>
              </p:nvSpPr>
              <p:spPr bwMode="auto">
                <a:xfrm>
                  <a:off x="2578" y="480"/>
                  <a:ext cx="28" cy="48"/>
                </a:xfrm>
                <a:prstGeom prst="rect">
                  <a:avLst/>
                </a:prstGeom>
                <a:solidFill>
                  <a:srgbClr val="C6C4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1" name="Rectangle 327"/>
                <p:cNvSpPr>
                  <a:spLocks noChangeArrowheads="1"/>
                </p:cNvSpPr>
                <p:nvPr/>
              </p:nvSpPr>
              <p:spPr bwMode="auto">
                <a:xfrm>
                  <a:off x="2606" y="480"/>
                  <a:ext cx="28" cy="48"/>
                </a:xfrm>
                <a:prstGeom prst="rect">
                  <a:avLst/>
                </a:prstGeom>
                <a:solidFill>
                  <a:srgbClr val="C5C3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2" name="Rectangle 328"/>
                <p:cNvSpPr>
                  <a:spLocks noChangeArrowheads="1"/>
                </p:cNvSpPr>
                <p:nvPr/>
              </p:nvSpPr>
              <p:spPr bwMode="auto">
                <a:xfrm>
                  <a:off x="2634" y="480"/>
                  <a:ext cx="26" cy="48"/>
                </a:xfrm>
                <a:prstGeom prst="rect">
                  <a:avLst/>
                </a:prstGeom>
                <a:solidFill>
                  <a:srgbClr val="C4C2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3" name="Rectangle 329"/>
                <p:cNvSpPr>
                  <a:spLocks noChangeArrowheads="1"/>
                </p:cNvSpPr>
                <p:nvPr/>
              </p:nvSpPr>
              <p:spPr bwMode="auto">
                <a:xfrm>
                  <a:off x="2660" y="480"/>
                  <a:ext cx="28" cy="48"/>
                </a:xfrm>
                <a:prstGeom prst="rect">
                  <a:avLst/>
                </a:prstGeom>
                <a:solidFill>
                  <a:srgbClr val="C3C1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4" name="Rectangle 330"/>
                <p:cNvSpPr>
                  <a:spLocks noChangeArrowheads="1"/>
                </p:cNvSpPr>
                <p:nvPr/>
              </p:nvSpPr>
              <p:spPr bwMode="auto">
                <a:xfrm>
                  <a:off x="2688" y="480"/>
                  <a:ext cx="28" cy="48"/>
                </a:xfrm>
                <a:prstGeom prst="rect">
                  <a:avLst/>
                </a:prstGeom>
                <a:solidFill>
                  <a:srgbClr val="C1B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5" name="Rectangle 331"/>
                <p:cNvSpPr>
                  <a:spLocks noChangeArrowheads="1"/>
                </p:cNvSpPr>
                <p:nvPr/>
              </p:nvSpPr>
              <p:spPr bwMode="auto">
                <a:xfrm>
                  <a:off x="2716" y="480"/>
                  <a:ext cx="26" cy="48"/>
                </a:xfrm>
                <a:prstGeom prst="rect">
                  <a:avLst/>
                </a:prstGeom>
                <a:solidFill>
                  <a:srgbClr val="C0B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6" name="Rectangle 332"/>
                <p:cNvSpPr>
                  <a:spLocks noChangeArrowheads="1"/>
                </p:cNvSpPr>
                <p:nvPr/>
              </p:nvSpPr>
              <p:spPr bwMode="auto">
                <a:xfrm>
                  <a:off x="2742" y="480"/>
                  <a:ext cx="28" cy="48"/>
                </a:xfrm>
                <a:prstGeom prst="rect">
                  <a:avLst/>
                </a:prstGeom>
                <a:solidFill>
                  <a:srgbClr val="BFB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7" name="Rectangle 333"/>
                <p:cNvSpPr>
                  <a:spLocks noChangeArrowheads="1"/>
                </p:cNvSpPr>
                <p:nvPr/>
              </p:nvSpPr>
              <p:spPr bwMode="auto">
                <a:xfrm>
                  <a:off x="2770" y="480"/>
                  <a:ext cx="28" cy="48"/>
                </a:xfrm>
                <a:prstGeom prst="rect">
                  <a:avLst/>
                </a:prstGeom>
                <a:solidFill>
                  <a:srgbClr val="BEBC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8" name="Rectangle 334"/>
                <p:cNvSpPr>
                  <a:spLocks noChangeArrowheads="1"/>
                </p:cNvSpPr>
                <p:nvPr/>
              </p:nvSpPr>
              <p:spPr bwMode="auto">
                <a:xfrm>
                  <a:off x="2798" y="480"/>
                  <a:ext cx="28" cy="48"/>
                </a:xfrm>
                <a:prstGeom prst="rect">
                  <a:avLst/>
                </a:prstGeom>
                <a:solidFill>
                  <a:srgbClr val="BDB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19" name="Rectangle 335"/>
                <p:cNvSpPr>
                  <a:spLocks noChangeArrowheads="1"/>
                </p:cNvSpPr>
                <p:nvPr/>
              </p:nvSpPr>
              <p:spPr bwMode="auto">
                <a:xfrm>
                  <a:off x="2826" y="480"/>
                  <a:ext cx="26" cy="48"/>
                </a:xfrm>
                <a:prstGeom prst="rect">
                  <a:avLst/>
                </a:prstGeom>
                <a:solidFill>
                  <a:srgbClr val="BBB8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0" name="Rectangle 336"/>
                <p:cNvSpPr>
                  <a:spLocks noChangeArrowheads="1"/>
                </p:cNvSpPr>
                <p:nvPr/>
              </p:nvSpPr>
              <p:spPr bwMode="auto">
                <a:xfrm>
                  <a:off x="2852" y="480"/>
                  <a:ext cx="28" cy="48"/>
                </a:xfrm>
                <a:prstGeom prst="rect">
                  <a:avLst/>
                </a:prstGeom>
                <a:solidFill>
                  <a:srgbClr val="BAB7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1" name="Rectangle 337"/>
                <p:cNvSpPr>
                  <a:spLocks noChangeArrowheads="1"/>
                </p:cNvSpPr>
                <p:nvPr/>
              </p:nvSpPr>
              <p:spPr bwMode="auto">
                <a:xfrm>
                  <a:off x="2880" y="480"/>
                  <a:ext cx="27" cy="48"/>
                </a:xfrm>
                <a:prstGeom prst="rect">
                  <a:avLst/>
                </a:prstGeom>
                <a:solidFill>
                  <a:srgbClr val="B9B6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2" name="Rectangle 338"/>
                <p:cNvSpPr>
                  <a:spLocks noChangeArrowheads="1"/>
                </p:cNvSpPr>
                <p:nvPr/>
              </p:nvSpPr>
              <p:spPr bwMode="auto">
                <a:xfrm>
                  <a:off x="2907" y="480"/>
                  <a:ext cx="26" cy="48"/>
                </a:xfrm>
                <a:prstGeom prst="rect">
                  <a:avLst/>
                </a:prstGeom>
                <a:solidFill>
                  <a:srgbClr val="B7B5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3" name="Rectangle 339"/>
                <p:cNvSpPr>
                  <a:spLocks noChangeArrowheads="1"/>
                </p:cNvSpPr>
                <p:nvPr/>
              </p:nvSpPr>
              <p:spPr bwMode="auto">
                <a:xfrm>
                  <a:off x="2933" y="480"/>
                  <a:ext cx="28" cy="48"/>
                </a:xfrm>
                <a:prstGeom prst="rect">
                  <a:avLst/>
                </a:prstGeom>
                <a:solidFill>
                  <a:srgbClr val="B5B3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4" name="Rectangle 340"/>
                <p:cNvSpPr>
                  <a:spLocks noChangeArrowheads="1"/>
                </p:cNvSpPr>
                <p:nvPr/>
              </p:nvSpPr>
              <p:spPr bwMode="auto">
                <a:xfrm>
                  <a:off x="2961" y="480"/>
                  <a:ext cx="28" cy="48"/>
                </a:xfrm>
                <a:prstGeom prst="rect">
                  <a:avLst/>
                </a:prstGeom>
                <a:solidFill>
                  <a:srgbClr val="B4B2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5" name="Rectangle 341"/>
                <p:cNvSpPr>
                  <a:spLocks noChangeArrowheads="1"/>
                </p:cNvSpPr>
                <p:nvPr/>
              </p:nvSpPr>
              <p:spPr bwMode="auto">
                <a:xfrm>
                  <a:off x="2989" y="480"/>
                  <a:ext cx="28" cy="48"/>
                </a:xfrm>
                <a:prstGeom prst="rect">
                  <a:avLst/>
                </a:prstGeom>
                <a:solidFill>
                  <a:srgbClr val="B3B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6" name="Rectangle 342"/>
                <p:cNvSpPr>
                  <a:spLocks noChangeArrowheads="1"/>
                </p:cNvSpPr>
                <p:nvPr/>
              </p:nvSpPr>
              <p:spPr bwMode="auto">
                <a:xfrm>
                  <a:off x="3017" y="480"/>
                  <a:ext cx="26" cy="48"/>
                </a:xfrm>
                <a:prstGeom prst="rect">
                  <a:avLst/>
                </a:prstGeom>
                <a:solidFill>
                  <a:srgbClr val="B2A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7" name="Rectangle 343"/>
                <p:cNvSpPr>
                  <a:spLocks noChangeArrowheads="1"/>
                </p:cNvSpPr>
                <p:nvPr/>
              </p:nvSpPr>
              <p:spPr bwMode="auto">
                <a:xfrm>
                  <a:off x="3043" y="480"/>
                  <a:ext cx="28" cy="48"/>
                </a:xfrm>
                <a:prstGeom prst="rect">
                  <a:avLst/>
                </a:prstGeom>
                <a:solidFill>
                  <a:srgbClr val="B1AE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8" name="Rectangle 344"/>
                <p:cNvSpPr>
                  <a:spLocks noChangeArrowheads="1"/>
                </p:cNvSpPr>
                <p:nvPr/>
              </p:nvSpPr>
              <p:spPr bwMode="auto">
                <a:xfrm>
                  <a:off x="3071" y="480"/>
                  <a:ext cx="28" cy="48"/>
                </a:xfrm>
                <a:prstGeom prst="rect">
                  <a:avLst/>
                </a:prstGeom>
                <a:solidFill>
                  <a:srgbClr val="AFAC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29" name="Rectangle 345"/>
                <p:cNvSpPr>
                  <a:spLocks noChangeArrowheads="1"/>
                </p:cNvSpPr>
                <p:nvPr/>
              </p:nvSpPr>
              <p:spPr bwMode="auto">
                <a:xfrm>
                  <a:off x="3099" y="480"/>
                  <a:ext cx="26" cy="48"/>
                </a:xfrm>
                <a:prstGeom prst="rect">
                  <a:avLst/>
                </a:prstGeom>
                <a:solidFill>
                  <a:srgbClr val="ADAB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0" name="Rectangle 346"/>
                <p:cNvSpPr>
                  <a:spLocks noChangeArrowheads="1"/>
                </p:cNvSpPr>
                <p:nvPr/>
              </p:nvSpPr>
              <p:spPr bwMode="auto">
                <a:xfrm>
                  <a:off x="3125" y="480"/>
                  <a:ext cx="28" cy="48"/>
                </a:xfrm>
                <a:prstGeom prst="rect">
                  <a:avLst/>
                </a:prstGeom>
                <a:solidFill>
                  <a:srgbClr val="ACA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1" name="Rectangle 347"/>
                <p:cNvSpPr>
                  <a:spLocks noChangeArrowheads="1"/>
                </p:cNvSpPr>
                <p:nvPr/>
              </p:nvSpPr>
              <p:spPr bwMode="auto">
                <a:xfrm>
                  <a:off x="3153" y="480"/>
                  <a:ext cx="28" cy="48"/>
                </a:xfrm>
                <a:prstGeom prst="rect">
                  <a:avLst/>
                </a:prstGeom>
                <a:solidFill>
                  <a:srgbClr val="ABA8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2" name="Rectangle 348"/>
                <p:cNvSpPr>
                  <a:spLocks noChangeArrowheads="1"/>
                </p:cNvSpPr>
                <p:nvPr/>
              </p:nvSpPr>
              <p:spPr bwMode="auto">
                <a:xfrm>
                  <a:off x="3181" y="480"/>
                  <a:ext cx="28" cy="48"/>
                </a:xfrm>
                <a:prstGeom prst="rect">
                  <a:avLst/>
                </a:prstGeom>
                <a:solidFill>
                  <a:srgbClr val="A9A6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3" name="Rectangle 349"/>
                <p:cNvSpPr>
                  <a:spLocks noChangeArrowheads="1"/>
                </p:cNvSpPr>
                <p:nvPr/>
              </p:nvSpPr>
              <p:spPr bwMode="auto">
                <a:xfrm>
                  <a:off x="3209" y="480"/>
                  <a:ext cx="26" cy="48"/>
                </a:xfrm>
                <a:prstGeom prst="rect">
                  <a:avLst/>
                </a:prstGeom>
                <a:solidFill>
                  <a:srgbClr val="A8A5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4" name="Rectangle 350"/>
                <p:cNvSpPr>
                  <a:spLocks noChangeArrowheads="1"/>
                </p:cNvSpPr>
                <p:nvPr/>
              </p:nvSpPr>
              <p:spPr bwMode="auto">
                <a:xfrm>
                  <a:off x="3235" y="480"/>
                  <a:ext cx="28" cy="48"/>
                </a:xfrm>
                <a:prstGeom prst="rect">
                  <a:avLst/>
                </a:prstGeom>
                <a:solidFill>
                  <a:srgbClr val="A7A3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5" name="Rectangle 351"/>
                <p:cNvSpPr>
                  <a:spLocks noChangeArrowheads="1"/>
                </p:cNvSpPr>
                <p:nvPr/>
              </p:nvSpPr>
              <p:spPr bwMode="auto">
                <a:xfrm>
                  <a:off x="3263" y="480"/>
                  <a:ext cx="28" cy="48"/>
                </a:xfrm>
                <a:prstGeom prst="rect">
                  <a:avLst/>
                </a:prstGeom>
                <a:solidFill>
                  <a:srgbClr val="A5A2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6" name="Rectangle 352"/>
                <p:cNvSpPr>
                  <a:spLocks noChangeArrowheads="1"/>
                </p:cNvSpPr>
                <p:nvPr/>
              </p:nvSpPr>
              <p:spPr bwMode="auto">
                <a:xfrm>
                  <a:off x="3291" y="480"/>
                  <a:ext cx="26" cy="48"/>
                </a:xfrm>
                <a:prstGeom prst="rect">
                  <a:avLst/>
                </a:prstGeom>
                <a:solidFill>
                  <a:srgbClr val="A4A1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7" name="Rectangle 353"/>
                <p:cNvSpPr>
                  <a:spLocks noChangeArrowheads="1"/>
                </p:cNvSpPr>
                <p:nvPr/>
              </p:nvSpPr>
              <p:spPr bwMode="auto">
                <a:xfrm>
                  <a:off x="3317" y="480"/>
                  <a:ext cx="28" cy="48"/>
                </a:xfrm>
                <a:prstGeom prst="rect">
                  <a:avLst/>
                </a:prstGeom>
                <a:solidFill>
                  <a:srgbClr val="A29E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8" name="Rectangle 354"/>
                <p:cNvSpPr>
                  <a:spLocks noChangeArrowheads="1"/>
                </p:cNvSpPr>
                <p:nvPr/>
              </p:nvSpPr>
              <p:spPr bwMode="auto">
                <a:xfrm>
                  <a:off x="3345" y="480"/>
                  <a:ext cx="28" cy="48"/>
                </a:xfrm>
                <a:prstGeom prst="rect">
                  <a:avLst/>
                </a:prstGeom>
                <a:solidFill>
                  <a:srgbClr val="A19D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39" name="Rectangle 355"/>
                <p:cNvSpPr>
                  <a:spLocks noChangeArrowheads="1"/>
                </p:cNvSpPr>
                <p:nvPr/>
              </p:nvSpPr>
              <p:spPr bwMode="auto">
                <a:xfrm>
                  <a:off x="3373" y="480"/>
                  <a:ext cx="28" cy="48"/>
                </a:xfrm>
                <a:prstGeom prst="rect">
                  <a:avLst/>
                </a:prstGeom>
                <a:solidFill>
                  <a:srgbClr val="9F9C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0" name="Rectangle 356"/>
                <p:cNvSpPr>
                  <a:spLocks noChangeArrowheads="1"/>
                </p:cNvSpPr>
                <p:nvPr/>
              </p:nvSpPr>
              <p:spPr bwMode="auto">
                <a:xfrm>
                  <a:off x="3401" y="480"/>
                  <a:ext cx="26" cy="48"/>
                </a:xfrm>
                <a:prstGeom prst="rect">
                  <a:avLst/>
                </a:prstGeom>
                <a:solidFill>
                  <a:srgbClr val="9E9B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1" name="Rectangle 357"/>
                <p:cNvSpPr>
                  <a:spLocks noChangeArrowheads="1"/>
                </p:cNvSpPr>
                <p:nvPr/>
              </p:nvSpPr>
              <p:spPr bwMode="auto">
                <a:xfrm>
                  <a:off x="3427" y="480"/>
                  <a:ext cx="28" cy="48"/>
                </a:xfrm>
                <a:prstGeom prst="rect">
                  <a:avLst/>
                </a:prstGeom>
                <a:solidFill>
                  <a:srgbClr val="9D9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2" name="Rectangle 358"/>
                <p:cNvSpPr>
                  <a:spLocks noChangeArrowheads="1"/>
                </p:cNvSpPr>
                <p:nvPr/>
              </p:nvSpPr>
              <p:spPr bwMode="auto">
                <a:xfrm>
                  <a:off x="3455" y="480"/>
                  <a:ext cx="28" cy="48"/>
                </a:xfrm>
                <a:prstGeom prst="rect">
                  <a:avLst/>
                </a:prstGeom>
                <a:solidFill>
                  <a:srgbClr val="9B97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3" name="Rectangle 359"/>
                <p:cNvSpPr>
                  <a:spLocks noChangeArrowheads="1"/>
                </p:cNvSpPr>
                <p:nvPr/>
              </p:nvSpPr>
              <p:spPr bwMode="auto">
                <a:xfrm>
                  <a:off x="3483" y="480"/>
                  <a:ext cx="26" cy="48"/>
                </a:xfrm>
                <a:prstGeom prst="rect">
                  <a:avLst/>
                </a:prstGeom>
                <a:solidFill>
                  <a:srgbClr val="9A9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4" name="Rectangle 360"/>
                <p:cNvSpPr>
                  <a:spLocks noChangeArrowheads="1"/>
                </p:cNvSpPr>
                <p:nvPr/>
              </p:nvSpPr>
              <p:spPr bwMode="auto">
                <a:xfrm>
                  <a:off x="3509" y="480"/>
                  <a:ext cx="28" cy="48"/>
                </a:xfrm>
                <a:prstGeom prst="rect">
                  <a:avLst/>
                </a:prstGeom>
                <a:solidFill>
                  <a:srgbClr val="9894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5" name="Rectangle 361"/>
                <p:cNvSpPr>
                  <a:spLocks noChangeArrowheads="1"/>
                </p:cNvSpPr>
                <p:nvPr/>
              </p:nvSpPr>
              <p:spPr bwMode="auto">
                <a:xfrm>
                  <a:off x="3537" y="480"/>
                  <a:ext cx="28" cy="48"/>
                </a:xfrm>
                <a:prstGeom prst="rect">
                  <a:avLst/>
                </a:prstGeom>
                <a:solidFill>
                  <a:srgbClr val="9793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6" name="Rectangle 362"/>
                <p:cNvSpPr>
                  <a:spLocks noChangeArrowheads="1"/>
                </p:cNvSpPr>
                <p:nvPr/>
              </p:nvSpPr>
              <p:spPr bwMode="auto">
                <a:xfrm>
                  <a:off x="3565" y="480"/>
                  <a:ext cx="28" cy="48"/>
                </a:xfrm>
                <a:prstGeom prst="rect">
                  <a:avLst/>
                </a:prstGeom>
                <a:solidFill>
                  <a:srgbClr val="9591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7" name="Rectangle 363"/>
                <p:cNvSpPr>
                  <a:spLocks noChangeArrowheads="1"/>
                </p:cNvSpPr>
                <p:nvPr/>
              </p:nvSpPr>
              <p:spPr bwMode="auto">
                <a:xfrm>
                  <a:off x="3593" y="480"/>
                  <a:ext cx="26" cy="48"/>
                </a:xfrm>
                <a:prstGeom prst="rect">
                  <a:avLst/>
                </a:prstGeom>
                <a:solidFill>
                  <a:srgbClr val="948F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8" name="Rectangle 364"/>
                <p:cNvSpPr>
                  <a:spLocks noChangeArrowheads="1"/>
                </p:cNvSpPr>
                <p:nvPr/>
              </p:nvSpPr>
              <p:spPr bwMode="auto">
                <a:xfrm>
                  <a:off x="3619" y="480"/>
                  <a:ext cx="28" cy="48"/>
                </a:xfrm>
                <a:prstGeom prst="rect">
                  <a:avLst/>
                </a:prstGeom>
                <a:solidFill>
                  <a:srgbClr val="928E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49" name="Rectangle 365"/>
                <p:cNvSpPr>
                  <a:spLocks noChangeArrowheads="1"/>
                </p:cNvSpPr>
                <p:nvPr/>
              </p:nvSpPr>
              <p:spPr bwMode="auto">
                <a:xfrm>
                  <a:off x="3647" y="480"/>
                  <a:ext cx="28" cy="48"/>
                </a:xfrm>
                <a:prstGeom prst="rect">
                  <a:avLst/>
                </a:prstGeom>
                <a:solidFill>
                  <a:srgbClr val="918D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0" name="Rectangle 366"/>
                <p:cNvSpPr>
                  <a:spLocks noChangeArrowheads="1"/>
                </p:cNvSpPr>
                <p:nvPr/>
              </p:nvSpPr>
              <p:spPr bwMode="auto">
                <a:xfrm>
                  <a:off x="3675" y="480"/>
                  <a:ext cx="26" cy="48"/>
                </a:xfrm>
                <a:prstGeom prst="rect">
                  <a:avLst/>
                </a:prstGeom>
                <a:solidFill>
                  <a:srgbClr val="908C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1" name="Rectangle 367"/>
                <p:cNvSpPr>
                  <a:spLocks noChangeArrowheads="1"/>
                </p:cNvSpPr>
                <p:nvPr/>
              </p:nvSpPr>
              <p:spPr bwMode="auto">
                <a:xfrm>
                  <a:off x="3701" y="480"/>
                  <a:ext cx="28" cy="48"/>
                </a:xfrm>
                <a:prstGeom prst="rect">
                  <a:avLst/>
                </a:prstGeom>
                <a:solidFill>
                  <a:srgbClr val="8E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2" name="Rectangle 368"/>
                <p:cNvSpPr>
                  <a:spLocks noChangeArrowheads="1"/>
                </p:cNvSpPr>
                <p:nvPr/>
              </p:nvSpPr>
              <p:spPr bwMode="auto">
                <a:xfrm>
                  <a:off x="3729" y="480"/>
                  <a:ext cx="28" cy="48"/>
                </a:xfrm>
                <a:prstGeom prst="rect">
                  <a:avLst/>
                </a:prstGeom>
                <a:solidFill>
                  <a:srgbClr val="8D8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3" name="Rectangle 369"/>
                <p:cNvSpPr>
                  <a:spLocks noChangeArrowheads="1"/>
                </p:cNvSpPr>
                <p:nvPr/>
              </p:nvSpPr>
              <p:spPr bwMode="auto">
                <a:xfrm>
                  <a:off x="3757" y="480"/>
                  <a:ext cx="28" cy="48"/>
                </a:xfrm>
                <a:prstGeom prst="rect">
                  <a:avLst/>
                </a:prstGeom>
                <a:solidFill>
                  <a:srgbClr val="8B87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4" name="Rectangle 370"/>
                <p:cNvSpPr>
                  <a:spLocks noChangeArrowheads="1"/>
                </p:cNvSpPr>
                <p:nvPr/>
              </p:nvSpPr>
              <p:spPr bwMode="auto">
                <a:xfrm>
                  <a:off x="3785" y="480"/>
                  <a:ext cx="26" cy="48"/>
                </a:xfrm>
                <a:prstGeom prst="rect">
                  <a:avLst/>
                </a:prstGeom>
                <a:solidFill>
                  <a:srgbClr val="8A8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5" name="Rectangle 371"/>
                <p:cNvSpPr>
                  <a:spLocks noChangeArrowheads="1"/>
                </p:cNvSpPr>
                <p:nvPr/>
              </p:nvSpPr>
              <p:spPr bwMode="auto">
                <a:xfrm>
                  <a:off x="3811" y="480"/>
                  <a:ext cx="28" cy="48"/>
                </a:xfrm>
                <a:prstGeom prst="rect">
                  <a:avLst/>
                </a:prstGeom>
                <a:solidFill>
                  <a:srgbClr val="888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6" name="Rectangle 372"/>
                <p:cNvSpPr>
                  <a:spLocks noChangeArrowheads="1"/>
                </p:cNvSpPr>
                <p:nvPr/>
              </p:nvSpPr>
              <p:spPr bwMode="auto">
                <a:xfrm>
                  <a:off x="3839" y="480"/>
                  <a:ext cx="28" cy="48"/>
                </a:xfrm>
                <a:prstGeom prst="rect">
                  <a:avLst/>
                </a:prstGeom>
                <a:solidFill>
                  <a:srgbClr val="8782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7" name="Rectangle 373"/>
                <p:cNvSpPr>
                  <a:spLocks noChangeArrowheads="1"/>
                </p:cNvSpPr>
                <p:nvPr/>
              </p:nvSpPr>
              <p:spPr bwMode="auto">
                <a:xfrm>
                  <a:off x="3867" y="480"/>
                  <a:ext cx="26" cy="48"/>
                </a:xfrm>
                <a:prstGeom prst="rect">
                  <a:avLst/>
                </a:prstGeom>
                <a:solidFill>
                  <a:srgbClr val="858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8" name="Rectangle 374"/>
                <p:cNvSpPr>
                  <a:spLocks noChangeArrowheads="1"/>
                </p:cNvSpPr>
                <p:nvPr/>
              </p:nvSpPr>
              <p:spPr bwMode="auto">
                <a:xfrm>
                  <a:off x="3893" y="480"/>
                  <a:ext cx="28" cy="48"/>
                </a:xfrm>
                <a:prstGeom prst="rect">
                  <a:avLst/>
                </a:prstGeom>
                <a:solidFill>
                  <a:srgbClr val="847F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59" name="Rectangle 375"/>
                <p:cNvSpPr>
                  <a:spLocks noChangeArrowheads="1"/>
                </p:cNvSpPr>
                <p:nvPr/>
              </p:nvSpPr>
              <p:spPr bwMode="auto">
                <a:xfrm>
                  <a:off x="3921" y="480"/>
                  <a:ext cx="28" cy="48"/>
                </a:xfrm>
                <a:prstGeom prst="rect">
                  <a:avLst/>
                </a:prstGeom>
                <a:solidFill>
                  <a:srgbClr val="837E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0" name="Rectangle 376"/>
                <p:cNvSpPr>
                  <a:spLocks noChangeArrowheads="1"/>
                </p:cNvSpPr>
                <p:nvPr/>
              </p:nvSpPr>
              <p:spPr bwMode="auto">
                <a:xfrm>
                  <a:off x="3949" y="480"/>
                  <a:ext cx="28" cy="48"/>
                </a:xfrm>
                <a:prstGeom prst="rect">
                  <a:avLst/>
                </a:prstGeom>
                <a:solidFill>
                  <a:srgbClr val="817B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1" name="Rectangle 377"/>
                <p:cNvSpPr>
                  <a:spLocks noChangeArrowheads="1"/>
                </p:cNvSpPr>
                <p:nvPr/>
              </p:nvSpPr>
              <p:spPr bwMode="auto">
                <a:xfrm>
                  <a:off x="3977" y="480"/>
                  <a:ext cx="26" cy="48"/>
                </a:xfrm>
                <a:prstGeom prst="rect">
                  <a:avLst/>
                </a:prstGeom>
                <a:solidFill>
                  <a:srgbClr val="807A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2" name="Rectangle 378"/>
                <p:cNvSpPr>
                  <a:spLocks noChangeArrowheads="1"/>
                </p:cNvSpPr>
                <p:nvPr/>
              </p:nvSpPr>
              <p:spPr bwMode="auto">
                <a:xfrm>
                  <a:off x="4003" y="480"/>
                  <a:ext cx="28" cy="48"/>
                </a:xfrm>
                <a:prstGeom prst="rect">
                  <a:avLst/>
                </a:prstGeom>
                <a:solidFill>
                  <a:srgbClr val="7E7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3" name="Rectangle 379"/>
                <p:cNvSpPr>
                  <a:spLocks noChangeArrowheads="1"/>
                </p:cNvSpPr>
                <p:nvPr/>
              </p:nvSpPr>
              <p:spPr bwMode="auto">
                <a:xfrm>
                  <a:off x="4031" y="480"/>
                  <a:ext cx="28" cy="48"/>
                </a:xfrm>
                <a:prstGeom prst="rect">
                  <a:avLst/>
                </a:prstGeom>
                <a:solidFill>
                  <a:srgbClr val="7D78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4" name="Rectangle 380"/>
                <p:cNvSpPr>
                  <a:spLocks noChangeArrowheads="1"/>
                </p:cNvSpPr>
                <p:nvPr/>
              </p:nvSpPr>
              <p:spPr bwMode="auto">
                <a:xfrm>
                  <a:off x="4059" y="480"/>
                  <a:ext cx="26" cy="48"/>
                </a:xfrm>
                <a:prstGeom prst="rect">
                  <a:avLst/>
                </a:prstGeom>
                <a:solidFill>
                  <a:srgbClr val="7B75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5" name="Rectangle 381"/>
                <p:cNvSpPr>
                  <a:spLocks noChangeArrowheads="1"/>
                </p:cNvSpPr>
                <p:nvPr/>
              </p:nvSpPr>
              <p:spPr bwMode="auto">
                <a:xfrm>
                  <a:off x="4085" y="480"/>
                  <a:ext cx="28" cy="48"/>
                </a:xfrm>
                <a:prstGeom prst="rect">
                  <a:avLst/>
                </a:prstGeom>
                <a:solidFill>
                  <a:srgbClr val="7A7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6" name="Rectangle 382"/>
                <p:cNvSpPr>
                  <a:spLocks noChangeArrowheads="1"/>
                </p:cNvSpPr>
                <p:nvPr/>
              </p:nvSpPr>
              <p:spPr bwMode="auto">
                <a:xfrm>
                  <a:off x="4113" y="480"/>
                  <a:ext cx="28" cy="48"/>
                </a:xfrm>
                <a:prstGeom prst="rect">
                  <a:avLst/>
                </a:prstGeom>
                <a:solidFill>
                  <a:srgbClr val="7973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7" name="Rectangle 383"/>
                <p:cNvSpPr>
                  <a:spLocks noChangeArrowheads="1"/>
                </p:cNvSpPr>
                <p:nvPr/>
              </p:nvSpPr>
              <p:spPr bwMode="auto">
                <a:xfrm>
                  <a:off x="4141" y="480"/>
                  <a:ext cx="28" cy="48"/>
                </a:xfrm>
                <a:prstGeom prst="rect">
                  <a:avLst/>
                </a:prstGeom>
                <a:solidFill>
                  <a:srgbClr val="7871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8" name="Rectangle 384"/>
                <p:cNvSpPr>
                  <a:spLocks noChangeArrowheads="1"/>
                </p:cNvSpPr>
                <p:nvPr/>
              </p:nvSpPr>
              <p:spPr bwMode="auto">
                <a:xfrm>
                  <a:off x="4169" y="480"/>
                  <a:ext cx="26" cy="48"/>
                </a:xfrm>
                <a:prstGeom prst="rect">
                  <a:avLst/>
                </a:prstGeom>
                <a:solidFill>
                  <a:srgbClr val="767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69" name="Rectangle 385"/>
                <p:cNvSpPr>
                  <a:spLocks noChangeArrowheads="1"/>
                </p:cNvSpPr>
                <p:nvPr/>
              </p:nvSpPr>
              <p:spPr bwMode="auto">
                <a:xfrm>
                  <a:off x="4195" y="480"/>
                  <a:ext cx="28" cy="48"/>
                </a:xfrm>
                <a:prstGeom prst="rect">
                  <a:avLst/>
                </a:prstGeom>
                <a:solidFill>
                  <a:srgbClr val="746E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0" name="Rectangle 386"/>
                <p:cNvSpPr>
                  <a:spLocks noChangeArrowheads="1"/>
                </p:cNvSpPr>
                <p:nvPr/>
              </p:nvSpPr>
              <p:spPr bwMode="auto">
                <a:xfrm>
                  <a:off x="4223" y="480"/>
                  <a:ext cx="28" cy="48"/>
                </a:xfrm>
                <a:prstGeom prst="rect">
                  <a:avLst/>
                </a:prstGeom>
                <a:solidFill>
                  <a:srgbClr val="73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1" name="Rectangle 387"/>
                <p:cNvSpPr>
                  <a:spLocks noChangeArrowheads="1"/>
                </p:cNvSpPr>
                <p:nvPr/>
              </p:nvSpPr>
              <p:spPr bwMode="auto">
                <a:xfrm>
                  <a:off x="4251" y="480"/>
                  <a:ext cx="26" cy="48"/>
                </a:xfrm>
                <a:prstGeom prst="rect">
                  <a:avLst/>
                </a:prstGeom>
                <a:solidFill>
                  <a:srgbClr val="726B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2" name="Rectangle 388"/>
                <p:cNvSpPr>
                  <a:spLocks noChangeArrowheads="1"/>
                </p:cNvSpPr>
                <p:nvPr/>
              </p:nvSpPr>
              <p:spPr bwMode="auto">
                <a:xfrm>
                  <a:off x="4277" y="480"/>
                  <a:ext cx="28" cy="48"/>
                </a:xfrm>
                <a:prstGeom prst="rect">
                  <a:avLst/>
                </a:prstGeom>
                <a:solidFill>
                  <a:srgbClr val="716A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3" name="Rectangle 389"/>
                <p:cNvSpPr>
                  <a:spLocks noChangeArrowheads="1"/>
                </p:cNvSpPr>
                <p:nvPr/>
              </p:nvSpPr>
              <p:spPr bwMode="auto">
                <a:xfrm>
                  <a:off x="4305" y="480"/>
                  <a:ext cx="28" cy="48"/>
                </a:xfrm>
                <a:prstGeom prst="rect">
                  <a:avLst/>
                </a:prstGeom>
                <a:solidFill>
                  <a:srgbClr val="6F68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4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33" y="480"/>
                  <a:ext cx="28" cy="48"/>
                </a:xfrm>
                <a:prstGeom prst="rect">
                  <a:avLst/>
                </a:prstGeom>
                <a:solidFill>
                  <a:srgbClr val="6E67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5" name="Rectangle 391"/>
                <p:cNvSpPr>
                  <a:spLocks noChangeArrowheads="1"/>
                </p:cNvSpPr>
                <p:nvPr/>
              </p:nvSpPr>
              <p:spPr bwMode="auto">
                <a:xfrm>
                  <a:off x="4361" y="480"/>
                  <a:ext cx="26" cy="48"/>
                </a:xfrm>
                <a:prstGeom prst="rect">
                  <a:avLst/>
                </a:prstGeom>
                <a:solidFill>
                  <a:srgbClr val="6D65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6" name="Rectangle 392"/>
                <p:cNvSpPr>
                  <a:spLocks noChangeArrowheads="1"/>
                </p:cNvSpPr>
                <p:nvPr/>
              </p:nvSpPr>
              <p:spPr bwMode="auto">
                <a:xfrm>
                  <a:off x="4387" y="480"/>
                  <a:ext cx="28" cy="48"/>
                </a:xfrm>
                <a:prstGeom prst="rect">
                  <a:avLst/>
                </a:prstGeom>
                <a:solidFill>
                  <a:srgbClr val="6C64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7" name="Rectangle 393"/>
                <p:cNvSpPr>
                  <a:spLocks noChangeArrowheads="1"/>
                </p:cNvSpPr>
                <p:nvPr/>
              </p:nvSpPr>
              <p:spPr bwMode="auto">
                <a:xfrm>
                  <a:off x="4415" y="480"/>
                  <a:ext cx="28" cy="48"/>
                </a:xfrm>
                <a:prstGeom prst="rect">
                  <a:avLst/>
                </a:prstGeom>
                <a:solidFill>
                  <a:srgbClr val="6A63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8" name="Rectangle 394"/>
                <p:cNvSpPr>
                  <a:spLocks noChangeArrowheads="1"/>
                </p:cNvSpPr>
                <p:nvPr/>
              </p:nvSpPr>
              <p:spPr bwMode="auto">
                <a:xfrm>
                  <a:off x="4443" y="480"/>
                  <a:ext cx="26" cy="48"/>
                </a:xfrm>
                <a:prstGeom prst="rect">
                  <a:avLst/>
                </a:prstGeom>
                <a:solidFill>
                  <a:srgbClr val="686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79" name="Rectangle 395"/>
                <p:cNvSpPr>
                  <a:spLocks noChangeArrowheads="1"/>
                </p:cNvSpPr>
                <p:nvPr/>
              </p:nvSpPr>
              <p:spPr bwMode="auto">
                <a:xfrm>
                  <a:off x="4469" y="480"/>
                  <a:ext cx="28" cy="48"/>
                </a:xfrm>
                <a:prstGeom prst="rect">
                  <a:avLst/>
                </a:prstGeom>
                <a:solidFill>
                  <a:srgbClr val="6760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0" name="Rectangle 396"/>
                <p:cNvSpPr>
                  <a:spLocks noChangeArrowheads="1"/>
                </p:cNvSpPr>
                <p:nvPr/>
              </p:nvSpPr>
              <p:spPr bwMode="auto">
                <a:xfrm>
                  <a:off x="4497" y="480"/>
                  <a:ext cx="28" cy="48"/>
                </a:xfrm>
                <a:prstGeom prst="rect">
                  <a:avLst/>
                </a:prstGeom>
                <a:solidFill>
                  <a:srgbClr val="665F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1" name="Rectangle 397"/>
                <p:cNvSpPr>
                  <a:spLocks noChangeArrowheads="1"/>
                </p:cNvSpPr>
                <p:nvPr/>
              </p:nvSpPr>
              <p:spPr bwMode="auto">
                <a:xfrm>
                  <a:off x="4525" y="480"/>
                  <a:ext cx="28" cy="48"/>
                </a:xfrm>
                <a:prstGeom prst="rect">
                  <a:avLst/>
                </a:prstGeom>
                <a:solidFill>
                  <a:srgbClr val="655D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2" name="Rectangle 398"/>
                <p:cNvSpPr>
                  <a:spLocks noChangeArrowheads="1"/>
                </p:cNvSpPr>
                <p:nvPr/>
              </p:nvSpPr>
              <p:spPr bwMode="auto">
                <a:xfrm>
                  <a:off x="4553" y="480"/>
                  <a:ext cx="26" cy="48"/>
                </a:xfrm>
                <a:prstGeom prst="rect">
                  <a:avLst/>
                </a:prstGeom>
                <a:solidFill>
                  <a:srgbClr val="645C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3" name="Rectangle 399"/>
                <p:cNvSpPr>
                  <a:spLocks noChangeArrowheads="1"/>
                </p:cNvSpPr>
                <p:nvPr/>
              </p:nvSpPr>
              <p:spPr bwMode="auto">
                <a:xfrm>
                  <a:off x="4579" y="480"/>
                  <a:ext cx="28" cy="48"/>
                </a:xfrm>
                <a:prstGeom prst="rect">
                  <a:avLst/>
                </a:prstGeom>
                <a:solidFill>
                  <a:srgbClr val="625A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4" name="Rectangle 400"/>
                <p:cNvSpPr>
                  <a:spLocks noChangeArrowheads="1"/>
                </p:cNvSpPr>
                <p:nvPr/>
              </p:nvSpPr>
              <p:spPr bwMode="auto">
                <a:xfrm>
                  <a:off x="4607" y="480"/>
                  <a:ext cx="28" cy="48"/>
                </a:xfrm>
                <a:prstGeom prst="rect">
                  <a:avLst/>
                </a:prstGeom>
                <a:solidFill>
                  <a:srgbClr val="6159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5" name="Rectangle 401"/>
                <p:cNvSpPr>
                  <a:spLocks noChangeArrowheads="1"/>
                </p:cNvSpPr>
                <p:nvPr/>
              </p:nvSpPr>
              <p:spPr bwMode="auto">
                <a:xfrm>
                  <a:off x="4635" y="480"/>
                  <a:ext cx="26" cy="48"/>
                </a:xfrm>
                <a:prstGeom prst="rect">
                  <a:avLst/>
                </a:prstGeom>
                <a:solidFill>
                  <a:srgbClr val="6058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6" name="Rectangle 402"/>
                <p:cNvSpPr>
                  <a:spLocks noChangeArrowheads="1"/>
                </p:cNvSpPr>
                <p:nvPr/>
              </p:nvSpPr>
              <p:spPr bwMode="auto">
                <a:xfrm>
                  <a:off x="4661" y="480"/>
                  <a:ext cx="28" cy="48"/>
                </a:xfrm>
                <a:prstGeom prst="rect">
                  <a:avLst/>
                </a:prstGeom>
                <a:solidFill>
                  <a:srgbClr val="5F57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7" name="Rectangle 403"/>
                <p:cNvSpPr>
                  <a:spLocks noChangeArrowheads="1"/>
                </p:cNvSpPr>
                <p:nvPr/>
              </p:nvSpPr>
              <p:spPr bwMode="auto">
                <a:xfrm>
                  <a:off x="4689" y="480"/>
                  <a:ext cx="28" cy="48"/>
                </a:xfrm>
                <a:prstGeom prst="rect">
                  <a:avLst/>
                </a:prstGeom>
                <a:solidFill>
                  <a:srgbClr val="5D5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8" name="Rectangle 404"/>
                <p:cNvSpPr>
                  <a:spLocks noChangeArrowheads="1"/>
                </p:cNvSpPr>
                <p:nvPr/>
              </p:nvSpPr>
              <p:spPr bwMode="auto">
                <a:xfrm>
                  <a:off x="4717" y="480"/>
                  <a:ext cx="28" cy="48"/>
                </a:xfrm>
                <a:prstGeom prst="rect">
                  <a:avLst/>
                </a:prstGeom>
                <a:solidFill>
                  <a:srgbClr val="5D5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89" name="Rectangle 405"/>
                <p:cNvSpPr>
                  <a:spLocks noChangeArrowheads="1"/>
                </p:cNvSpPr>
                <p:nvPr/>
              </p:nvSpPr>
              <p:spPr bwMode="auto">
                <a:xfrm>
                  <a:off x="4745" y="480"/>
                  <a:ext cx="26" cy="48"/>
                </a:xfrm>
                <a:prstGeom prst="rect">
                  <a:avLst/>
                </a:prstGeom>
                <a:solidFill>
                  <a:srgbClr val="5C52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0" name="Rectangle 406"/>
                <p:cNvSpPr>
                  <a:spLocks noChangeArrowheads="1"/>
                </p:cNvSpPr>
                <p:nvPr/>
              </p:nvSpPr>
              <p:spPr bwMode="auto">
                <a:xfrm>
                  <a:off x="4771" y="480"/>
                  <a:ext cx="28" cy="48"/>
                </a:xfrm>
                <a:prstGeom prst="rect">
                  <a:avLst/>
                </a:prstGeom>
                <a:solidFill>
                  <a:srgbClr val="5B51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1" name="Rectangle 407"/>
                <p:cNvSpPr>
                  <a:spLocks noChangeArrowheads="1"/>
                </p:cNvSpPr>
                <p:nvPr/>
              </p:nvSpPr>
              <p:spPr bwMode="auto">
                <a:xfrm>
                  <a:off x="4799" y="480"/>
                  <a:ext cx="27" cy="48"/>
                </a:xfrm>
                <a:prstGeom prst="rect">
                  <a:avLst/>
                </a:prstGeom>
                <a:solidFill>
                  <a:srgbClr val="5A5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2" name="Rectangle 408"/>
                <p:cNvSpPr>
                  <a:spLocks noChangeArrowheads="1"/>
                </p:cNvSpPr>
                <p:nvPr/>
              </p:nvSpPr>
              <p:spPr bwMode="auto">
                <a:xfrm>
                  <a:off x="4826" y="480"/>
                  <a:ext cx="26" cy="48"/>
                </a:xfrm>
                <a:prstGeom prst="rect">
                  <a:avLst/>
                </a:prstGeom>
                <a:solidFill>
                  <a:srgbClr val="584E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3" name="Rectangle 409"/>
                <p:cNvSpPr>
                  <a:spLocks noChangeArrowheads="1"/>
                </p:cNvSpPr>
                <p:nvPr/>
              </p:nvSpPr>
              <p:spPr bwMode="auto">
                <a:xfrm>
                  <a:off x="4852" y="480"/>
                  <a:ext cx="28" cy="48"/>
                </a:xfrm>
                <a:prstGeom prst="rect">
                  <a:avLst/>
                </a:prstGeom>
                <a:solidFill>
                  <a:srgbClr val="574D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880" y="480"/>
                  <a:ext cx="28" cy="48"/>
                </a:xfrm>
                <a:prstGeom prst="rect">
                  <a:avLst/>
                </a:prstGeom>
                <a:solidFill>
                  <a:srgbClr val="564C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5" name="Rectangle 411"/>
                <p:cNvSpPr>
                  <a:spLocks noChangeArrowheads="1"/>
                </p:cNvSpPr>
                <p:nvPr/>
              </p:nvSpPr>
              <p:spPr bwMode="auto">
                <a:xfrm>
                  <a:off x="4908" y="480"/>
                  <a:ext cx="28" cy="48"/>
                </a:xfrm>
                <a:prstGeom prst="rect">
                  <a:avLst/>
                </a:prstGeom>
                <a:solidFill>
                  <a:srgbClr val="554B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6" name="Rectangle 412"/>
                <p:cNvSpPr>
                  <a:spLocks noChangeArrowheads="1"/>
                </p:cNvSpPr>
                <p:nvPr/>
              </p:nvSpPr>
              <p:spPr bwMode="auto">
                <a:xfrm>
                  <a:off x="4936" y="480"/>
                  <a:ext cx="26" cy="48"/>
                </a:xfrm>
                <a:prstGeom prst="rect">
                  <a:avLst/>
                </a:prstGeom>
                <a:solidFill>
                  <a:srgbClr val="5449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7" name="Rectangle 413"/>
                <p:cNvSpPr>
                  <a:spLocks noChangeArrowheads="1"/>
                </p:cNvSpPr>
                <p:nvPr/>
              </p:nvSpPr>
              <p:spPr bwMode="auto">
                <a:xfrm>
                  <a:off x="4962" y="480"/>
                  <a:ext cx="28" cy="48"/>
                </a:xfrm>
                <a:prstGeom prst="rect">
                  <a:avLst/>
                </a:prstGeom>
                <a:solidFill>
                  <a:srgbClr val="5348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8" name="Rectangle 414"/>
                <p:cNvSpPr>
                  <a:spLocks noChangeArrowheads="1"/>
                </p:cNvSpPr>
                <p:nvPr/>
              </p:nvSpPr>
              <p:spPr bwMode="auto">
                <a:xfrm>
                  <a:off x="4990" y="480"/>
                  <a:ext cx="28" cy="48"/>
                </a:xfrm>
                <a:prstGeom prst="rect">
                  <a:avLst/>
                </a:prstGeom>
                <a:solidFill>
                  <a:srgbClr val="5247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499" name="Rectangle 415"/>
                <p:cNvSpPr>
                  <a:spLocks noChangeArrowheads="1"/>
                </p:cNvSpPr>
                <p:nvPr/>
              </p:nvSpPr>
              <p:spPr bwMode="auto">
                <a:xfrm>
                  <a:off x="5018" y="480"/>
                  <a:ext cx="26" cy="48"/>
                </a:xfrm>
                <a:prstGeom prst="rect">
                  <a:avLst/>
                </a:prstGeom>
                <a:solidFill>
                  <a:srgbClr val="5146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0" name="Rectangle 416"/>
                <p:cNvSpPr>
                  <a:spLocks noChangeArrowheads="1"/>
                </p:cNvSpPr>
                <p:nvPr/>
              </p:nvSpPr>
              <p:spPr bwMode="auto">
                <a:xfrm>
                  <a:off x="5044" y="480"/>
                  <a:ext cx="28" cy="48"/>
                </a:xfrm>
                <a:prstGeom prst="rect">
                  <a:avLst/>
                </a:prstGeom>
                <a:solidFill>
                  <a:srgbClr val="504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1" name="Rectangle 417"/>
                <p:cNvSpPr>
                  <a:spLocks noChangeArrowheads="1"/>
                </p:cNvSpPr>
                <p:nvPr/>
              </p:nvSpPr>
              <p:spPr bwMode="auto">
                <a:xfrm>
                  <a:off x="5072" y="480"/>
                  <a:ext cx="28" cy="48"/>
                </a:xfrm>
                <a:prstGeom prst="rect">
                  <a:avLst/>
                </a:prstGeom>
                <a:solidFill>
                  <a:srgbClr val="4F44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2" name="Rectangle 418"/>
                <p:cNvSpPr>
                  <a:spLocks noChangeArrowheads="1"/>
                </p:cNvSpPr>
                <p:nvPr/>
              </p:nvSpPr>
              <p:spPr bwMode="auto">
                <a:xfrm>
                  <a:off x="5100" y="480"/>
                  <a:ext cx="28" cy="48"/>
                </a:xfrm>
                <a:prstGeom prst="rect">
                  <a:avLst/>
                </a:prstGeom>
                <a:solidFill>
                  <a:srgbClr val="4E43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3" name="Rectangle 419"/>
                <p:cNvSpPr>
                  <a:spLocks noChangeArrowheads="1"/>
                </p:cNvSpPr>
                <p:nvPr/>
              </p:nvSpPr>
              <p:spPr bwMode="auto">
                <a:xfrm>
                  <a:off x="5128" y="480"/>
                  <a:ext cx="26" cy="48"/>
                </a:xfrm>
                <a:prstGeom prst="rect">
                  <a:avLst/>
                </a:prstGeom>
                <a:solidFill>
                  <a:srgbClr val="4D42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4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54" y="480"/>
                  <a:ext cx="28" cy="48"/>
                </a:xfrm>
                <a:prstGeom prst="rect">
                  <a:avLst/>
                </a:prstGeom>
                <a:solidFill>
                  <a:srgbClr val="4D41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5" name="Rectangle 421"/>
                <p:cNvSpPr>
                  <a:spLocks noChangeArrowheads="1"/>
                </p:cNvSpPr>
                <p:nvPr/>
              </p:nvSpPr>
              <p:spPr bwMode="auto">
                <a:xfrm>
                  <a:off x="5182" y="480"/>
                  <a:ext cx="28" cy="48"/>
                </a:xfrm>
                <a:prstGeom prst="rect">
                  <a:avLst/>
                </a:prstGeom>
                <a:solidFill>
                  <a:srgbClr val="4B3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6" name="Rectangle 422"/>
                <p:cNvSpPr>
                  <a:spLocks noChangeArrowheads="1"/>
                </p:cNvSpPr>
                <p:nvPr/>
              </p:nvSpPr>
              <p:spPr bwMode="auto">
                <a:xfrm>
                  <a:off x="5210" y="480"/>
                  <a:ext cx="26" cy="48"/>
                </a:xfrm>
                <a:prstGeom prst="rect">
                  <a:avLst/>
                </a:prstGeom>
                <a:solidFill>
                  <a:srgbClr val="4B3E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7" name="Rectangle 423"/>
                <p:cNvSpPr>
                  <a:spLocks noChangeArrowheads="1"/>
                </p:cNvSpPr>
                <p:nvPr/>
              </p:nvSpPr>
              <p:spPr bwMode="auto">
                <a:xfrm>
                  <a:off x="5236" y="480"/>
                  <a:ext cx="28" cy="48"/>
                </a:xfrm>
                <a:prstGeom prst="rect">
                  <a:avLst/>
                </a:prstGeom>
                <a:solidFill>
                  <a:srgbClr val="4A3E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8" name="Rectangle 424"/>
                <p:cNvSpPr>
                  <a:spLocks noChangeArrowheads="1"/>
                </p:cNvSpPr>
                <p:nvPr/>
              </p:nvSpPr>
              <p:spPr bwMode="auto">
                <a:xfrm>
                  <a:off x="5264" y="480"/>
                  <a:ext cx="28" cy="48"/>
                </a:xfrm>
                <a:prstGeom prst="rect">
                  <a:avLst/>
                </a:prstGeom>
                <a:solidFill>
                  <a:srgbClr val="493D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09" name="Rectangle 425"/>
                <p:cNvSpPr>
                  <a:spLocks noChangeArrowheads="1"/>
                </p:cNvSpPr>
                <p:nvPr/>
              </p:nvSpPr>
              <p:spPr bwMode="auto">
                <a:xfrm>
                  <a:off x="5292" y="480"/>
                  <a:ext cx="28" cy="48"/>
                </a:xfrm>
                <a:prstGeom prst="rect">
                  <a:avLst/>
                </a:prstGeom>
                <a:solidFill>
                  <a:srgbClr val="483C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10" name="Rectangle 426"/>
                <p:cNvSpPr>
                  <a:spLocks noChangeArrowheads="1"/>
                </p:cNvSpPr>
                <p:nvPr/>
              </p:nvSpPr>
              <p:spPr bwMode="auto">
                <a:xfrm>
                  <a:off x="5320" y="480"/>
                  <a:ext cx="26" cy="48"/>
                </a:xfrm>
                <a:prstGeom prst="rect">
                  <a:avLst/>
                </a:prstGeom>
                <a:solidFill>
                  <a:srgbClr val="473A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11" name="Rectangle 427"/>
                <p:cNvSpPr>
                  <a:spLocks noChangeArrowheads="1"/>
                </p:cNvSpPr>
                <p:nvPr/>
              </p:nvSpPr>
              <p:spPr bwMode="auto">
                <a:xfrm>
                  <a:off x="5346" y="480"/>
                  <a:ext cx="28" cy="48"/>
                </a:xfrm>
                <a:prstGeom prst="rect">
                  <a:avLst/>
                </a:prstGeom>
                <a:solidFill>
                  <a:srgbClr val="4739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12" name="Rectangle 428"/>
                <p:cNvSpPr>
                  <a:spLocks noChangeArrowheads="1"/>
                </p:cNvSpPr>
                <p:nvPr/>
              </p:nvSpPr>
              <p:spPr bwMode="auto">
                <a:xfrm>
                  <a:off x="5374" y="480"/>
                  <a:ext cx="28" cy="48"/>
                </a:xfrm>
                <a:prstGeom prst="rect">
                  <a:avLst/>
                </a:prstGeom>
                <a:solidFill>
                  <a:srgbClr val="4639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13" name="Rectangle 429"/>
                <p:cNvSpPr>
                  <a:spLocks noChangeArrowheads="1"/>
                </p:cNvSpPr>
                <p:nvPr/>
              </p:nvSpPr>
              <p:spPr bwMode="auto">
                <a:xfrm>
                  <a:off x="5402" y="480"/>
                  <a:ext cx="26" cy="48"/>
                </a:xfrm>
                <a:prstGeom prst="rect">
                  <a:avLst/>
                </a:prstGeom>
                <a:solidFill>
                  <a:srgbClr val="4538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14" name="Rectangle 430"/>
                <p:cNvSpPr>
                  <a:spLocks noChangeArrowheads="1"/>
                </p:cNvSpPr>
                <p:nvPr/>
              </p:nvSpPr>
              <p:spPr bwMode="auto">
                <a:xfrm>
                  <a:off x="5428" y="480"/>
                  <a:ext cx="28" cy="48"/>
                </a:xfrm>
                <a:prstGeom prst="rect">
                  <a:avLst/>
                </a:prstGeom>
                <a:solidFill>
                  <a:srgbClr val="4537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  <p:sp>
              <p:nvSpPr>
                <p:cNvPr id="11515" name="Rectangle 431"/>
                <p:cNvSpPr>
                  <a:spLocks noChangeArrowheads="1"/>
                </p:cNvSpPr>
                <p:nvPr/>
              </p:nvSpPr>
              <p:spPr bwMode="auto">
                <a:xfrm>
                  <a:off x="5456" y="480"/>
                  <a:ext cx="28" cy="48"/>
                </a:xfrm>
                <a:prstGeom prst="rect">
                  <a:avLst/>
                </a:prstGeom>
                <a:solidFill>
                  <a:srgbClr val="443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defRPr>
                      <a:solidFill>
                        <a:schemeClr val="bg2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FFCC00"/>
                    </a:buClr>
                    <a:buSzPct val="70000"/>
                    <a:buFont typeface="Wingdings" pitchFamily="2" charset="2"/>
                    <a:buNone/>
                  </a:pPr>
                  <a:endParaRPr lang="en-US" altLang="en-US" smtClean="0">
                    <a:solidFill>
                      <a:srgbClr val="000514"/>
                    </a:solidFill>
                  </a:endParaRPr>
                </a:p>
              </p:txBody>
            </p:sp>
          </p:grpSp>
          <p:sp>
            <p:nvSpPr>
              <p:cNvPr id="11306" name="Rectangle 432"/>
              <p:cNvSpPr>
                <a:spLocks noChangeArrowheads="1"/>
              </p:cNvSpPr>
              <p:nvPr/>
            </p:nvSpPr>
            <p:spPr bwMode="auto">
              <a:xfrm>
                <a:off x="5484" y="480"/>
                <a:ext cx="28" cy="48"/>
              </a:xfrm>
              <a:prstGeom prst="rect">
                <a:avLst/>
              </a:prstGeom>
              <a:solidFill>
                <a:srgbClr val="433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307" name="Rectangle 433"/>
              <p:cNvSpPr>
                <a:spLocks noChangeArrowheads="1"/>
              </p:cNvSpPr>
              <p:nvPr/>
            </p:nvSpPr>
            <p:spPr bwMode="auto">
              <a:xfrm>
                <a:off x="5512" y="480"/>
                <a:ext cx="26" cy="48"/>
              </a:xfrm>
              <a:prstGeom prst="rect">
                <a:avLst/>
              </a:prstGeom>
              <a:solidFill>
                <a:srgbClr val="423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308" name="Rectangle 434"/>
              <p:cNvSpPr>
                <a:spLocks noChangeArrowheads="1"/>
              </p:cNvSpPr>
              <p:nvPr/>
            </p:nvSpPr>
            <p:spPr bwMode="auto">
              <a:xfrm>
                <a:off x="5538" y="480"/>
                <a:ext cx="28" cy="48"/>
              </a:xfrm>
              <a:prstGeom prst="rect">
                <a:avLst/>
              </a:prstGeom>
              <a:solidFill>
                <a:srgbClr val="423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309" name="Rectangle 435"/>
              <p:cNvSpPr>
                <a:spLocks noChangeArrowheads="1"/>
              </p:cNvSpPr>
              <p:nvPr/>
            </p:nvSpPr>
            <p:spPr bwMode="auto">
              <a:xfrm>
                <a:off x="5566" y="480"/>
                <a:ext cx="28" cy="48"/>
              </a:xfrm>
              <a:prstGeom prst="rect">
                <a:avLst/>
              </a:prstGeom>
              <a:solidFill>
                <a:srgbClr val="413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310" name="Rectangle 436"/>
              <p:cNvSpPr>
                <a:spLocks noChangeArrowheads="1"/>
              </p:cNvSpPr>
              <p:nvPr/>
            </p:nvSpPr>
            <p:spPr bwMode="auto">
              <a:xfrm>
                <a:off x="5594" y="480"/>
                <a:ext cx="26" cy="48"/>
              </a:xfrm>
              <a:prstGeom prst="rect">
                <a:avLst/>
              </a:prstGeom>
              <a:solidFill>
                <a:srgbClr val="403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311" name="Rectangle 437"/>
              <p:cNvSpPr>
                <a:spLocks noChangeArrowheads="1"/>
              </p:cNvSpPr>
              <p:nvPr/>
            </p:nvSpPr>
            <p:spPr bwMode="auto">
              <a:xfrm>
                <a:off x="5620" y="480"/>
                <a:ext cx="28" cy="48"/>
              </a:xfrm>
              <a:prstGeom prst="rect">
                <a:avLst/>
              </a:prstGeom>
              <a:solidFill>
                <a:srgbClr val="403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312" name="Rectangle 438"/>
              <p:cNvSpPr>
                <a:spLocks noChangeArrowheads="1"/>
              </p:cNvSpPr>
              <p:nvPr/>
            </p:nvSpPr>
            <p:spPr bwMode="auto">
              <a:xfrm>
                <a:off x="5648" y="480"/>
                <a:ext cx="28" cy="48"/>
              </a:xfrm>
              <a:prstGeom prst="rect">
                <a:avLst/>
              </a:prstGeom>
              <a:solidFill>
                <a:srgbClr val="3F3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313" name="Rectangle 439"/>
              <p:cNvSpPr>
                <a:spLocks noChangeArrowheads="1"/>
              </p:cNvSpPr>
              <p:nvPr/>
            </p:nvSpPr>
            <p:spPr bwMode="auto">
              <a:xfrm>
                <a:off x="5676" y="480"/>
                <a:ext cx="28" cy="48"/>
              </a:xfrm>
              <a:prstGeom prst="rect">
                <a:avLst/>
              </a:prstGeom>
              <a:solidFill>
                <a:srgbClr val="3F2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314" name="Rectangle 440"/>
              <p:cNvSpPr>
                <a:spLocks noChangeArrowheads="1"/>
              </p:cNvSpPr>
              <p:nvPr/>
            </p:nvSpPr>
            <p:spPr bwMode="auto">
              <a:xfrm>
                <a:off x="5704" y="480"/>
                <a:ext cx="26" cy="48"/>
              </a:xfrm>
              <a:prstGeom prst="rect">
                <a:avLst/>
              </a:prstGeom>
              <a:solidFill>
                <a:srgbClr val="3E2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  <p:sp>
            <p:nvSpPr>
              <p:cNvPr id="11315" name="Rectangle 441"/>
              <p:cNvSpPr>
                <a:spLocks noChangeArrowheads="1"/>
              </p:cNvSpPr>
              <p:nvPr/>
            </p:nvSpPr>
            <p:spPr bwMode="auto">
              <a:xfrm>
                <a:off x="5730" y="480"/>
                <a:ext cx="28" cy="48"/>
              </a:xfrm>
              <a:prstGeom prst="rect">
                <a:avLst/>
              </a:prstGeom>
              <a:solidFill>
                <a:srgbClr val="3E2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2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defRPr>
                    <a:solidFill>
                      <a:schemeClr val="bg2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None/>
                </a:pPr>
                <a:endParaRPr lang="en-US" altLang="en-US" smtClean="0">
                  <a:solidFill>
                    <a:srgbClr val="000514"/>
                  </a:solidFill>
                </a:endParaRPr>
              </a:p>
            </p:txBody>
          </p:sp>
        </p:grpSp>
        <p:sp>
          <p:nvSpPr>
            <p:cNvPr id="11304" name="Rectangle 442"/>
            <p:cNvSpPr>
              <a:spLocks noChangeArrowheads="1"/>
            </p:cNvSpPr>
            <p:nvPr/>
          </p:nvSpPr>
          <p:spPr bwMode="auto">
            <a:xfrm>
              <a:off x="241" y="380"/>
              <a:ext cx="5265" cy="2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altLang="en-US" smtClean="0">
                <a:solidFill>
                  <a:srgbClr val="000514"/>
                </a:solidFill>
              </a:endParaRPr>
            </a:p>
          </p:txBody>
        </p:sp>
      </p:grpSp>
      <p:sp>
        <p:nvSpPr>
          <p:cNvPr id="11274" name="Text Box 443"/>
          <p:cNvSpPr txBox="1">
            <a:spLocks noChangeArrowheads="1"/>
          </p:cNvSpPr>
          <p:nvPr/>
        </p:nvSpPr>
        <p:spPr bwMode="auto">
          <a:xfrm>
            <a:off x="4457700" y="838200"/>
            <a:ext cx="43053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1600" smtClean="0">
                <a:solidFill>
                  <a:srgbClr val="000514"/>
                </a:solidFill>
              </a:rPr>
              <a:t>Spatial Distribution of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1600" smtClean="0">
                <a:solidFill>
                  <a:srgbClr val="000514"/>
                </a:solidFill>
              </a:rPr>
              <a:t>Farm Irrigation Demand and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1600" smtClean="0">
                <a:solidFill>
                  <a:srgbClr val="000514"/>
                </a:solidFill>
              </a:rPr>
              <a:t>Water Supply</a:t>
            </a:r>
          </a:p>
        </p:txBody>
      </p:sp>
      <p:sp>
        <p:nvSpPr>
          <p:cNvPr id="128444" name="Text Box 444"/>
          <p:cNvSpPr txBox="1">
            <a:spLocks noChangeArrowheads="1"/>
          </p:cNvSpPr>
          <p:nvPr/>
        </p:nvSpPr>
        <p:spPr bwMode="auto">
          <a:xfrm>
            <a:off x="304800" y="896938"/>
            <a:ext cx="348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1400" b="1" smtClean="0">
                <a:solidFill>
                  <a:srgbClr val="FF0000"/>
                </a:solidFill>
              </a:rPr>
              <a:t>Predevelopment State (Farm Demand)</a:t>
            </a:r>
          </a:p>
        </p:txBody>
      </p:sp>
      <p:sp>
        <p:nvSpPr>
          <p:cNvPr id="128445" name="Text Box 445"/>
          <p:cNvSpPr txBox="1">
            <a:spLocks noChangeArrowheads="1"/>
          </p:cNvSpPr>
          <p:nvPr/>
        </p:nvSpPr>
        <p:spPr bwMode="auto">
          <a:xfrm>
            <a:off x="304800" y="896938"/>
            <a:ext cx="3003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1400" b="1" smtClean="0">
                <a:solidFill>
                  <a:srgbClr val="FF0000"/>
                </a:solidFill>
              </a:rPr>
              <a:t>Routed Surface-Water Delivery</a:t>
            </a:r>
          </a:p>
        </p:txBody>
      </p:sp>
      <p:sp>
        <p:nvSpPr>
          <p:cNvPr id="128446" name="Text Box 446"/>
          <p:cNvSpPr txBox="1">
            <a:spLocks noChangeArrowheads="1"/>
          </p:cNvSpPr>
          <p:nvPr/>
        </p:nvSpPr>
        <p:spPr bwMode="auto">
          <a:xfrm>
            <a:off x="306388" y="896938"/>
            <a:ext cx="3003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1400" b="1" smtClean="0">
                <a:solidFill>
                  <a:srgbClr val="FF0000"/>
                </a:solidFill>
              </a:rPr>
              <a:t>Non-Routed Deliveries</a:t>
            </a:r>
          </a:p>
        </p:txBody>
      </p:sp>
      <p:sp>
        <p:nvSpPr>
          <p:cNvPr id="128447" name="Text Box 447"/>
          <p:cNvSpPr txBox="1">
            <a:spLocks noChangeArrowheads="1"/>
          </p:cNvSpPr>
          <p:nvPr/>
        </p:nvSpPr>
        <p:spPr bwMode="auto">
          <a:xfrm>
            <a:off x="284163" y="896938"/>
            <a:ext cx="3003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1400" b="1" smtClean="0">
                <a:solidFill>
                  <a:srgbClr val="FF0000"/>
                </a:solidFill>
              </a:rPr>
              <a:t>Groundwater Pumpage</a:t>
            </a:r>
          </a:p>
        </p:txBody>
      </p:sp>
      <p:sp>
        <p:nvSpPr>
          <p:cNvPr id="128448" name="Text Box 448"/>
          <p:cNvSpPr txBox="1">
            <a:spLocks noChangeArrowheads="1"/>
          </p:cNvSpPr>
          <p:nvPr/>
        </p:nvSpPr>
        <p:spPr bwMode="auto">
          <a:xfrm>
            <a:off x="306388" y="896938"/>
            <a:ext cx="348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1400" b="1" smtClean="0">
                <a:solidFill>
                  <a:srgbClr val="FF0000"/>
                </a:solidFill>
              </a:rPr>
              <a:t>Streamflow Conveyance Network</a:t>
            </a:r>
          </a:p>
        </p:txBody>
      </p:sp>
      <p:sp>
        <p:nvSpPr>
          <p:cNvPr id="11280" name="Rectangle 449"/>
          <p:cNvSpPr>
            <a:spLocks noChangeArrowheads="1"/>
          </p:cNvSpPr>
          <p:nvPr/>
        </p:nvSpPr>
        <p:spPr bwMode="auto">
          <a:xfrm>
            <a:off x="407988" y="6496050"/>
            <a:ext cx="8358187" cy="381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mtClean="0">
              <a:solidFill>
                <a:srgbClr val="000514"/>
              </a:solidFill>
            </a:endParaRPr>
          </a:p>
        </p:txBody>
      </p:sp>
      <p:sp>
        <p:nvSpPr>
          <p:cNvPr id="11281" name="Text Box 450"/>
          <p:cNvSpPr txBox="1">
            <a:spLocks noChangeArrowheads="1"/>
          </p:cNvSpPr>
          <p:nvPr/>
        </p:nvSpPr>
        <p:spPr bwMode="auto">
          <a:xfrm>
            <a:off x="292100" y="123825"/>
            <a:ext cx="885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b="1" smtClean="0">
                <a:solidFill>
                  <a:srgbClr val="CC0000"/>
                </a:solidFill>
              </a:rPr>
              <a:t>Theory			      		</a:t>
            </a:r>
            <a:r>
              <a:rPr lang="en-US" altLang="en-US" b="1" smtClean="0">
                <a:solidFill>
                  <a:srgbClr val="333399"/>
                </a:solidFill>
              </a:rPr>
              <a:t>Farm Mass Balance in FMP</a:t>
            </a:r>
            <a:endParaRPr lang="en-US" altLang="en-US" b="1" smtClean="0">
              <a:solidFill>
                <a:srgbClr val="CC0000"/>
              </a:solidFill>
            </a:endParaRPr>
          </a:p>
        </p:txBody>
      </p:sp>
      <p:pic>
        <p:nvPicPr>
          <p:cNvPr id="128451" name="Picture 4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3325" y="-6865938"/>
            <a:ext cx="21810663" cy="1635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452" name="Rectangle 45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mtClean="0">
              <a:solidFill>
                <a:srgbClr val="000514"/>
              </a:solidFill>
            </a:endParaRPr>
          </a:p>
        </p:txBody>
      </p:sp>
      <p:sp>
        <p:nvSpPr>
          <p:cNvPr id="128453" name="Oval 453"/>
          <p:cNvSpPr>
            <a:spLocks noChangeArrowheads="1"/>
          </p:cNvSpPr>
          <p:nvPr/>
        </p:nvSpPr>
        <p:spPr bwMode="auto">
          <a:xfrm>
            <a:off x="6464300" y="4597400"/>
            <a:ext cx="850900" cy="8128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3200" b="1" smtClean="0">
                <a:solidFill>
                  <a:srgbClr val="000514"/>
                </a:solidFill>
              </a:rPr>
              <a:t>Q</a:t>
            </a:r>
            <a:r>
              <a:rPr lang="en-US" altLang="en-US" sz="3200" b="1" baseline="-25000" smtClean="0">
                <a:solidFill>
                  <a:srgbClr val="000514"/>
                </a:solidFill>
              </a:rPr>
              <a:t>gw</a:t>
            </a:r>
          </a:p>
        </p:txBody>
      </p:sp>
      <p:sp>
        <p:nvSpPr>
          <p:cNvPr id="128454" name="Oval 454"/>
          <p:cNvSpPr>
            <a:spLocks noChangeArrowheads="1"/>
          </p:cNvSpPr>
          <p:nvPr/>
        </p:nvSpPr>
        <p:spPr bwMode="auto">
          <a:xfrm>
            <a:off x="4267200" y="4965700"/>
            <a:ext cx="1117600" cy="7366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3200" b="1" smtClean="0">
                <a:solidFill>
                  <a:srgbClr val="000514"/>
                </a:solidFill>
              </a:rPr>
              <a:t>Q</a:t>
            </a:r>
            <a:r>
              <a:rPr lang="en-US" altLang="en-US" sz="3200" b="1" baseline="-25000" smtClean="0">
                <a:solidFill>
                  <a:srgbClr val="000514"/>
                </a:solidFill>
              </a:rPr>
              <a:t>ineff</a:t>
            </a:r>
          </a:p>
        </p:txBody>
      </p:sp>
      <p:sp>
        <p:nvSpPr>
          <p:cNvPr id="128455" name="AutoShape 455"/>
          <p:cNvSpPr>
            <a:spLocks noChangeArrowheads="1"/>
          </p:cNvSpPr>
          <p:nvPr/>
        </p:nvSpPr>
        <p:spPr bwMode="auto">
          <a:xfrm rot="5400000">
            <a:off x="5210175" y="4867275"/>
            <a:ext cx="965200" cy="387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33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smtClean="0">
              <a:solidFill>
                <a:srgbClr val="000514"/>
              </a:solidFill>
            </a:endParaRPr>
          </a:p>
        </p:txBody>
      </p:sp>
      <p:sp>
        <p:nvSpPr>
          <p:cNvPr id="128456" name="AutoShape 456"/>
          <p:cNvSpPr>
            <a:spLocks noChangeArrowheads="1"/>
          </p:cNvSpPr>
          <p:nvPr/>
        </p:nvSpPr>
        <p:spPr bwMode="auto">
          <a:xfrm rot="8364054">
            <a:off x="3643313" y="4725988"/>
            <a:ext cx="1049337" cy="336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063 h 21600"/>
              <a:gd name="T14" fmla="*/ 19088 w 21600"/>
              <a:gd name="T15" fmla="*/ 165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872" y="0"/>
                </a:moveTo>
                <a:lnTo>
                  <a:pt x="16872" y="5063"/>
                </a:lnTo>
                <a:lnTo>
                  <a:pt x="3375" y="5063"/>
                </a:lnTo>
                <a:lnTo>
                  <a:pt x="3375" y="16537"/>
                </a:lnTo>
                <a:lnTo>
                  <a:pt x="16872" y="16537"/>
                </a:lnTo>
                <a:lnTo>
                  <a:pt x="16872" y="21600"/>
                </a:lnTo>
                <a:lnTo>
                  <a:pt x="21600" y="10800"/>
                </a:lnTo>
                <a:lnTo>
                  <a:pt x="16872" y="0"/>
                </a:lnTo>
                <a:close/>
              </a:path>
              <a:path w="21600" h="21600">
                <a:moveTo>
                  <a:pt x="1350" y="5063"/>
                </a:moveTo>
                <a:lnTo>
                  <a:pt x="1350" y="16537"/>
                </a:lnTo>
                <a:lnTo>
                  <a:pt x="2700" y="16537"/>
                </a:lnTo>
                <a:lnTo>
                  <a:pt x="2700" y="5063"/>
                </a:lnTo>
                <a:lnTo>
                  <a:pt x="1350" y="5063"/>
                </a:lnTo>
                <a:close/>
              </a:path>
              <a:path w="21600" h="21600">
                <a:moveTo>
                  <a:pt x="0" y="5063"/>
                </a:moveTo>
                <a:lnTo>
                  <a:pt x="0" y="16537"/>
                </a:lnTo>
                <a:lnTo>
                  <a:pt x="675" y="16537"/>
                </a:lnTo>
                <a:lnTo>
                  <a:pt x="675" y="5063"/>
                </a:lnTo>
                <a:lnTo>
                  <a:pt x="0" y="5063"/>
                </a:lnTo>
                <a:close/>
              </a:path>
            </a:pathLst>
          </a:custGeom>
          <a:solidFill>
            <a:srgbClr val="FF9933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smtClean="0">
              <a:solidFill>
                <a:srgbClr val="000514"/>
              </a:solidFill>
            </a:endParaRPr>
          </a:p>
        </p:txBody>
      </p:sp>
      <p:sp>
        <p:nvSpPr>
          <p:cNvPr id="128457" name="AutoShape 457"/>
          <p:cNvSpPr>
            <a:spLocks noChangeArrowheads="1"/>
          </p:cNvSpPr>
          <p:nvPr/>
        </p:nvSpPr>
        <p:spPr bwMode="auto">
          <a:xfrm rot="-5400000">
            <a:off x="6365875" y="4187825"/>
            <a:ext cx="431800" cy="438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421 h 21600"/>
              <a:gd name="T14" fmla="*/ 17350 w 21600"/>
              <a:gd name="T15" fmla="*/ 151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117" y="0"/>
                </a:moveTo>
                <a:lnTo>
                  <a:pt x="11117" y="6421"/>
                </a:lnTo>
                <a:lnTo>
                  <a:pt x="3375" y="6421"/>
                </a:lnTo>
                <a:lnTo>
                  <a:pt x="3375" y="15179"/>
                </a:lnTo>
                <a:lnTo>
                  <a:pt x="11117" y="15179"/>
                </a:lnTo>
                <a:lnTo>
                  <a:pt x="11117" y="21600"/>
                </a:lnTo>
                <a:lnTo>
                  <a:pt x="21600" y="10800"/>
                </a:lnTo>
                <a:lnTo>
                  <a:pt x="11117" y="0"/>
                </a:lnTo>
                <a:close/>
              </a:path>
              <a:path w="21600" h="21600">
                <a:moveTo>
                  <a:pt x="1350" y="6421"/>
                </a:moveTo>
                <a:lnTo>
                  <a:pt x="1350" y="15179"/>
                </a:lnTo>
                <a:lnTo>
                  <a:pt x="2700" y="15179"/>
                </a:lnTo>
                <a:lnTo>
                  <a:pt x="2700" y="6421"/>
                </a:lnTo>
                <a:lnTo>
                  <a:pt x="1350" y="6421"/>
                </a:lnTo>
                <a:close/>
              </a:path>
              <a:path w="21600" h="21600">
                <a:moveTo>
                  <a:pt x="0" y="6421"/>
                </a:moveTo>
                <a:lnTo>
                  <a:pt x="0" y="15179"/>
                </a:lnTo>
                <a:lnTo>
                  <a:pt x="675" y="15179"/>
                </a:lnTo>
                <a:lnTo>
                  <a:pt x="675" y="6421"/>
                </a:lnTo>
                <a:lnTo>
                  <a:pt x="0" y="6421"/>
                </a:lnTo>
                <a:close/>
              </a:path>
            </a:pathLst>
          </a:custGeom>
          <a:solidFill>
            <a:srgbClr val="CC99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smtClean="0">
              <a:solidFill>
                <a:srgbClr val="000514"/>
              </a:solidFill>
            </a:endParaRPr>
          </a:p>
        </p:txBody>
      </p:sp>
      <p:grpSp>
        <p:nvGrpSpPr>
          <p:cNvPr id="8" name="Group 458"/>
          <p:cNvGrpSpPr>
            <a:grpSpLocks/>
          </p:cNvGrpSpPr>
          <p:nvPr/>
        </p:nvGrpSpPr>
        <p:grpSpPr bwMode="auto">
          <a:xfrm>
            <a:off x="6470650" y="3454400"/>
            <a:ext cx="889000" cy="1181100"/>
            <a:chOff x="4076" y="2176"/>
            <a:chExt cx="560" cy="744"/>
          </a:xfrm>
        </p:grpSpPr>
        <p:sp>
          <p:nvSpPr>
            <p:cNvPr id="11300" name="AutoShape 459"/>
            <p:cNvSpPr>
              <a:spLocks noChangeArrowheads="1"/>
            </p:cNvSpPr>
            <p:nvPr/>
          </p:nvSpPr>
          <p:spPr bwMode="auto">
            <a:xfrm rot="-5400000">
              <a:off x="4258" y="2542"/>
              <a:ext cx="600" cy="1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4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lnTo>
                    <a:pt x="135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smtClean="0">
                <a:solidFill>
                  <a:srgbClr val="000514"/>
                </a:solidFill>
              </a:endParaRPr>
            </a:p>
          </p:txBody>
        </p:sp>
        <p:sp>
          <p:nvSpPr>
            <p:cNvPr id="11301" name="AutoShape 460"/>
            <p:cNvSpPr>
              <a:spLocks noChangeArrowheads="1"/>
            </p:cNvSpPr>
            <p:nvPr/>
          </p:nvSpPr>
          <p:spPr bwMode="auto">
            <a:xfrm>
              <a:off x="4076" y="2176"/>
              <a:ext cx="548" cy="192"/>
            </a:xfrm>
            <a:prstGeom prst="leftArrow">
              <a:avLst>
                <a:gd name="adj1" fmla="val 50000"/>
                <a:gd name="adj2" fmla="val 71354"/>
              </a:avLst>
            </a:prstGeom>
            <a:solidFill>
              <a:srgbClr val="CC99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altLang="en-US" smtClean="0">
                <a:solidFill>
                  <a:srgbClr val="000514"/>
                </a:solidFill>
              </a:endParaRPr>
            </a:p>
          </p:txBody>
        </p:sp>
      </p:grpSp>
      <p:sp>
        <p:nvSpPr>
          <p:cNvPr id="128461" name="AutoShape 461"/>
          <p:cNvSpPr>
            <a:spLocks noChangeArrowheads="1"/>
          </p:cNvSpPr>
          <p:nvPr/>
        </p:nvSpPr>
        <p:spPr bwMode="auto">
          <a:xfrm rot="2436801">
            <a:off x="3938588" y="3571875"/>
            <a:ext cx="1179512" cy="4714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96 h 21600"/>
              <a:gd name="T14" fmla="*/ 18813 w 21600"/>
              <a:gd name="T15" fmla="*/ 155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201" y="0"/>
                </a:moveTo>
                <a:lnTo>
                  <a:pt x="15201" y="6096"/>
                </a:lnTo>
                <a:lnTo>
                  <a:pt x="3375" y="6096"/>
                </a:lnTo>
                <a:lnTo>
                  <a:pt x="3375" y="15504"/>
                </a:lnTo>
                <a:lnTo>
                  <a:pt x="15201" y="15504"/>
                </a:lnTo>
                <a:lnTo>
                  <a:pt x="15201" y="21600"/>
                </a:lnTo>
                <a:lnTo>
                  <a:pt x="21600" y="10800"/>
                </a:lnTo>
                <a:lnTo>
                  <a:pt x="15201" y="0"/>
                </a:lnTo>
                <a:close/>
              </a:path>
              <a:path w="21600" h="21600">
                <a:moveTo>
                  <a:pt x="1350" y="6096"/>
                </a:moveTo>
                <a:lnTo>
                  <a:pt x="1350" y="15504"/>
                </a:lnTo>
                <a:lnTo>
                  <a:pt x="2700" y="15504"/>
                </a:lnTo>
                <a:lnTo>
                  <a:pt x="2700" y="6096"/>
                </a:lnTo>
                <a:lnTo>
                  <a:pt x="1350" y="6096"/>
                </a:lnTo>
                <a:close/>
              </a:path>
              <a:path w="21600" h="21600">
                <a:moveTo>
                  <a:pt x="0" y="6096"/>
                </a:moveTo>
                <a:lnTo>
                  <a:pt x="0" y="15504"/>
                </a:lnTo>
                <a:lnTo>
                  <a:pt x="675" y="15504"/>
                </a:lnTo>
                <a:lnTo>
                  <a:pt x="675" y="6096"/>
                </a:lnTo>
                <a:lnTo>
                  <a:pt x="0" y="6096"/>
                </a:lnTo>
                <a:close/>
              </a:path>
            </a:pathLst>
          </a:custGeom>
          <a:solidFill>
            <a:srgbClr val="00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smtClean="0">
              <a:solidFill>
                <a:srgbClr val="000514"/>
              </a:solidFill>
            </a:endParaRPr>
          </a:p>
        </p:txBody>
      </p:sp>
      <p:grpSp>
        <p:nvGrpSpPr>
          <p:cNvPr id="9" name="Group 462"/>
          <p:cNvGrpSpPr>
            <a:grpSpLocks/>
          </p:cNvGrpSpPr>
          <p:nvPr/>
        </p:nvGrpSpPr>
        <p:grpSpPr bwMode="auto">
          <a:xfrm>
            <a:off x="-800100" y="-292100"/>
            <a:ext cx="11379200" cy="9220200"/>
            <a:chOff x="-512" y="-120"/>
            <a:chExt cx="7096" cy="5808"/>
          </a:xfrm>
        </p:grpSpPr>
        <p:sp>
          <p:nvSpPr>
            <p:cNvPr id="11298" name="AutoShape 463"/>
            <p:cNvSpPr>
              <a:spLocks noChangeArrowheads="1"/>
            </p:cNvSpPr>
            <p:nvPr/>
          </p:nvSpPr>
          <p:spPr bwMode="auto">
            <a:xfrm>
              <a:off x="-512" y="512"/>
              <a:ext cx="7096" cy="5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smtClean="0">
                <a:solidFill>
                  <a:srgbClr val="000514"/>
                </a:solidFill>
              </a:endParaRPr>
            </a:p>
          </p:txBody>
        </p:sp>
        <p:sp>
          <p:nvSpPr>
            <p:cNvPr id="11299" name="Rectangle 464"/>
            <p:cNvSpPr>
              <a:spLocks noChangeArrowheads="1"/>
            </p:cNvSpPr>
            <p:nvPr/>
          </p:nvSpPr>
          <p:spPr bwMode="auto">
            <a:xfrm>
              <a:off x="-96" y="-120"/>
              <a:ext cx="5856" cy="1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bg2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>
                  <a:solidFill>
                    <a:schemeClr val="bg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None/>
              </a:pPr>
              <a:endParaRPr lang="en-US" altLang="en-US" smtClean="0">
                <a:solidFill>
                  <a:srgbClr val="000514"/>
                </a:solidFill>
              </a:endParaRPr>
            </a:p>
          </p:txBody>
        </p:sp>
      </p:grpSp>
      <p:sp>
        <p:nvSpPr>
          <p:cNvPr id="128465" name="AutoShape 465"/>
          <p:cNvSpPr>
            <a:spLocks noChangeArrowheads="1"/>
          </p:cNvSpPr>
          <p:nvPr/>
        </p:nvSpPr>
        <p:spPr bwMode="auto">
          <a:xfrm rot="10800000">
            <a:off x="5930900" y="-279400"/>
            <a:ext cx="3213100" cy="1536700"/>
          </a:xfrm>
          <a:prstGeom prst="cloudCallout">
            <a:avLst>
              <a:gd name="adj1" fmla="val -46097"/>
              <a:gd name="adj2" fmla="val 68593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>
                <a:solidFill>
                  <a:srgbClr val="000514"/>
                </a:solidFill>
              </a:rPr>
              <a:t> 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000514"/>
                </a:solidFill>
              </a:rPr>
              <a:t>Q</a:t>
            </a:r>
            <a:r>
              <a:rPr lang="en-US" sz="3200" b="1" baseline="-25000">
                <a:solidFill>
                  <a:srgbClr val="000514"/>
                </a:solidFill>
              </a:rPr>
              <a:t>p</a:t>
            </a:r>
          </a:p>
        </p:txBody>
      </p:sp>
      <p:sp>
        <p:nvSpPr>
          <p:cNvPr id="128466" name="AutoShape 466"/>
          <p:cNvSpPr>
            <a:spLocks noChangeArrowheads="1"/>
          </p:cNvSpPr>
          <p:nvPr/>
        </p:nvSpPr>
        <p:spPr bwMode="auto">
          <a:xfrm rot="-5400000">
            <a:off x="4238625" y="2613025"/>
            <a:ext cx="2108200" cy="514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237 h 21600"/>
              <a:gd name="T14" fmla="*/ 20234 w 21600"/>
              <a:gd name="T15" fmla="*/ 1636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948" y="0"/>
                </a:moveTo>
                <a:lnTo>
                  <a:pt x="18948" y="5237"/>
                </a:lnTo>
                <a:lnTo>
                  <a:pt x="3375" y="5237"/>
                </a:lnTo>
                <a:lnTo>
                  <a:pt x="3375" y="16363"/>
                </a:lnTo>
                <a:lnTo>
                  <a:pt x="18948" y="16363"/>
                </a:lnTo>
                <a:lnTo>
                  <a:pt x="18948" y="21600"/>
                </a:lnTo>
                <a:lnTo>
                  <a:pt x="21600" y="10800"/>
                </a:lnTo>
                <a:lnTo>
                  <a:pt x="18948" y="0"/>
                </a:lnTo>
                <a:close/>
              </a:path>
              <a:path w="21600" h="21600">
                <a:moveTo>
                  <a:pt x="1350" y="5237"/>
                </a:moveTo>
                <a:lnTo>
                  <a:pt x="1350" y="16363"/>
                </a:lnTo>
                <a:lnTo>
                  <a:pt x="2700" y="16363"/>
                </a:lnTo>
                <a:lnTo>
                  <a:pt x="2700" y="5237"/>
                </a:lnTo>
                <a:lnTo>
                  <a:pt x="1350" y="5237"/>
                </a:lnTo>
                <a:close/>
              </a:path>
              <a:path w="21600" h="21600">
                <a:moveTo>
                  <a:pt x="0" y="5237"/>
                </a:moveTo>
                <a:lnTo>
                  <a:pt x="0" y="16363"/>
                </a:lnTo>
                <a:lnTo>
                  <a:pt x="675" y="16363"/>
                </a:lnTo>
                <a:lnTo>
                  <a:pt x="675" y="5237"/>
                </a:lnTo>
                <a:lnTo>
                  <a:pt x="0" y="5237"/>
                </a:lnTo>
                <a:close/>
              </a:path>
            </a:pathLst>
          </a:custGeom>
          <a:solidFill>
            <a:srgbClr val="00FFCC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z="3200" smtClean="0">
              <a:solidFill>
                <a:srgbClr val="00051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z="3200" smtClean="0">
              <a:solidFill>
                <a:srgbClr val="00051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z="3200" smtClean="0">
              <a:solidFill>
                <a:srgbClr val="00051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z="3200" smtClean="0">
              <a:solidFill>
                <a:srgbClr val="000514"/>
              </a:solidFill>
            </a:endParaRPr>
          </a:p>
        </p:txBody>
      </p:sp>
      <p:sp>
        <p:nvSpPr>
          <p:cNvPr id="128467" name="AutoShape 467"/>
          <p:cNvSpPr>
            <a:spLocks noChangeArrowheads="1"/>
          </p:cNvSpPr>
          <p:nvPr/>
        </p:nvSpPr>
        <p:spPr bwMode="auto">
          <a:xfrm rot="6367777">
            <a:off x="4768057" y="2067718"/>
            <a:ext cx="3105150" cy="5191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986 h 21600"/>
              <a:gd name="T14" fmla="*/ 20666 w 21600"/>
              <a:gd name="T15" fmla="*/ 156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04" y="0"/>
                </a:moveTo>
                <a:lnTo>
                  <a:pt x="19504" y="5986"/>
                </a:lnTo>
                <a:lnTo>
                  <a:pt x="3375" y="5986"/>
                </a:lnTo>
                <a:lnTo>
                  <a:pt x="3375" y="15614"/>
                </a:lnTo>
                <a:lnTo>
                  <a:pt x="19504" y="15614"/>
                </a:lnTo>
                <a:lnTo>
                  <a:pt x="19504" y="21600"/>
                </a:lnTo>
                <a:lnTo>
                  <a:pt x="21600" y="10800"/>
                </a:lnTo>
                <a:lnTo>
                  <a:pt x="19504" y="0"/>
                </a:lnTo>
                <a:close/>
              </a:path>
              <a:path w="21600" h="21600">
                <a:moveTo>
                  <a:pt x="1350" y="5986"/>
                </a:moveTo>
                <a:lnTo>
                  <a:pt x="1350" y="15614"/>
                </a:lnTo>
                <a:lnTo>
                  <a:pt x="2700" y="15614"/>
                </a:lnTo>
                <a:lnTo>
                  <a:pt x="2700" y="5986"/>
                </a:lnTo>
                <a:lnTo>
                  <a:pt x="1350" y="5986"/>
                </a:lnTo>
                <a:close/>
              </a:path>
              <a:path w="21600" h="21600">
                <a:moveTo>
                  <a:pt x="0" y="5986"/>
                </a:moveTo>
                <a:lnTo>
                  <a:pt x="0" y="15614"/>
                </a:lnTo>
                <a:lnTo>
                  <a:pt x="675" y="15614"/>
                </a:lnTo>
                <a:lnTo>
                  <a:pt x="675" y="5986"/>
                </a:lnTo>
                <a:lnTo>
                  <a:pt x="0" y="5986"/>
                </a:lnTo>
                <a:close/>
              </a:path>
            </a:pathLst>
          </a:custGeom>
          <a:solidFill>
            <a:srgbClr val="00FF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z="3200" smtClean="0">
              <a:solidFill>
                <a:srgbClr val="00051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z="3200" smtClean="0">
              <a:solidFill>
                <a:srgbClr val="00051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z="3200" smtClean="0">
              <a:solidFill>
                <a:srgbClr val="00051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z="3200" smtClean="0">
              <a:solidFill>
                <a:srgbClr val="000514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sz="3200" b="1" baseline="-25000" smtClean="0">
              <a:solidFill>
                <a:srgbClr val="000514"/>
              </a:solidFill>
            </a:endParaRPr>
          </a:p>
        </p:txBody>
      </p:sp>
      <p:sp>
        <p:nvSpPr>
          <p:cNvPr id="128468" name="Oval 468"/>
          <p:cNvSpPr>
            <a:spLocks noChangeArrowheads="1"/>
          </p:cNvSpPr>
          <p:nvPr/>
        </p:nvSpPr>
        <p:spPr bwMode="auto">
          <a:xfrm>
            <a:off x="4876800" y="946150"/>
            <a:ext cx="825500" cy="7874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3200" b="1" smtClean="0">
                <a:solidFill>
                  <a:srgbClr val="000514"/>
                </a:solidFill>
              </a:rPr>
              <a:t>Q</a:t>
            </a:r>
            <a:r>
              <a:rPr lang="en-US" altLang="en-US" sz="3200" b="1" baseline="-25000" smtClean="0">
                <a:solidFill>
                  <a:srgbClr val="000514"/>
                </a:solidFill>
              </a:rPr>
              <a:t>et</a:t>
            </a:r>
          </a:p>
        </p:txBody>
      </p:sp>
      <p:sp>
        <p:nvSpPr>
          <p:cNvPr id="128469" name="Oval 469"/>
          <p:cNvSpPr>
            <a:spLocks noChangeArrowheads="1"/>
          </p:cNvSpPr>
          <p:nvPr/>
        </p:nvSpPr>
        <p:spPr bwMode="auto">
          <a:xfrm>
            <a:off x="3365500" y="2660650"/>
            <a:ext cx="825500" cy="787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3200" b="1" smtClean="0">
                <a:solidFill>
                  <a:srgbClr val="000514"/>
                </a:solidFill>
              </a:rPr>
              <a:t>Q</a:t>
            </a:r>
            <a:r>
              <a:rPr lang="en-US" altLang="en-US" sz="3200" b="1" baseline="-25000" smtClean="0">
                <a:solidFill>
                  <a:srgbClr val="000514"/>
                </a:solidFill>
              </a:rPr>
              <a:t>sw</a:t>
            </a:r>
          </a:p>
        </p:txBody>
      </p:sp>
      <p:sp>
        <p:nvSpPr>
          <p:cNvPr id="128470" name="Rectangle 470"/>
          <p:cNvSpPr>
            <a:spLocks noChangeArrowheads="1"/>
          </p:cNvSpPr>
          <p:nvPr/>
        </p:nvSpPr>
        <p:spPr bwMode="auto">
          <a:xfrm>
            <a:off x="25400" y="-3175"/>
            <a:ext cx="4111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333399"/>
                </a:solidFill>
              </a:rPr>
              <a:t>FARM MASS BALANCE: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000514"/>
                </a:solidFill>
              </a:rPr>
              <a:t>Farm Inflow – Farm Outflows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000514"/>
                </a:solidFill>
              </a:rPr>
              <a:t>= Change in Farm Water Storage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b="1" smtClean="0">
                <a:solidFill>
                  <a:srgbClr val="333399"/>
                </a:solidFill>
              </a:rPr>
              <a:t>Q</a:t>
            </a:r>
            <a:r>
              <a:rPr lang="en-US" altLang="en-US" b="1" baseline="-25000" smtClean="0">
                <a:solidFill>
                  <a:srgbClr val="333399"/>
                </a:solidFill>
              </a:rPr>
              <a:t>p</a:t>
            </a:r>
            <a:r>
              <a:rPr lang="en-US" altLang="en-US" b="1" smtClean="0">
                <a:solidFill>
                  <a:srgbClr val="333399"/>
                </a:solidFill>
              </a:rPr>
              <a:t> + Q</a:t>
            </a:r>
            <a:r>
              <a:rPr lang="en-US" altLang="en-US" b="1" baseline="-25000" smtClean="0">
                <a:solidFill>
                  <a:srgbClr val="333399"/>
                </a:solidFill>
              </a:rPr>
              <a:t>sw</a:t>
            </a:r>
            <a:r>
              <a:rPr lang="en-US" altLang="en-US" b="1" smtClean="0">
                <a:solidFill>
                  <a:srgbClr val="333399"/>
                </a:solidFill>
              </a:rPr>
              <a:t> + Q</a:t>
            </a:r>
            <a:r>
              <a:rPr lang="en-US" altLang="en-US" b="1" baseline="-25000" smtClean="0">
                <a:solidFill>
                  <a:srgbClr val="333399"/>
                </a:solidFill>
              </a:rPr>
              <a:t>gw</a:t>
            </a:r>
            <a:r>
              <a:rPr lang="en-US" altLang="en-US" b="1" smtClean="0">
                <a:solidFill>
                  <a:srgbClr val="333399"/>
                </a:solidFill>
              </a:rPr>
              <a:t> – Q</a:t>
            </a:r>
            <a:r>
              <a:rPr lang="en-US" altLang="en-US" b="1" baseline="-25000" smtClean="0">
                <a:solidFill>
                  <a:srgbClr val="333399"/>
                </a:solidFill>
              </a:rPr>
              <a:t>et</a:t>
            </a:r>
            <a:r>
              <a:rPr lang="en-US" altLang="en-US" b="1" smtClean="0">
                <a:solidFill>
                  <a:srgbClr val="333399"/>
                </a:solidFill>
              </a:rPr>
              <a:t> – Q</a:t>
            </a:r>
            <a:r>
              <a:rPr lang="en-US" altLang="en-US" b="1" baseline="-25000" smtClean="0">
                <a:solidFill>
                  <a:srgbClr val="333399"/>
                </a:solidFill>
              </a:rPr>
              <a:t>ineff</a:t>
            </a:r>
            <a:endParaRPr lang="en-US" altLang="en-US" smtClean="0">
              <a:solidFill>
                <a:srgbClr val="333399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b="1" smtClean="0">
                <a:solidFill>
                  <a:srgbClr val="333399"/>
                </a:solidFill>
              </a:rPr>
              <a:t>= dS</a:t>
            </a:r>
            <a:r>
              <a:rPr lang="en-US" altLang="en-US" b="1" baseline="-25000" smtClean="0">
                <a:solidFill>
                  <a:srgbClr val="333399"/>
                </a:solidFill>
              </a:rPr>
              <a:t>farm</a:t>
            </a:r>
            <a:r>
              <a:rPr lang="en-US" altLang="en-US" b="1" smtClean="0">
                <a:solidFill>
                  <a:srgbClr val="333399"/>
                </a:solidFill>
              </a:rPr>
              <a:t>/dt = 0 (in FMP1)</a:t>
            </a:r>
            <a:endParaRPr lang="en-US" altLang="en-US" b="1" baseline="-25000" smtClean="0">
              <a:solidFill>
                <a:srgbClr val="333399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altLang="en-US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8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8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8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8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8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44" grpId="0" autoUpdateAnimBg="0"/>
      <p:bldP spid="128445" grpId="0" autoUpdateAnimBg="0"/>
      <p:bldP spid="128446" grpId="0" autoUpdateAnimBg="0"/>
      <p:bldP spid="128447" grpId="0" autoUpdateAnimBg="0"/>
      <p:bldP spid="128448" grpId="0" autoUpdateAnimBg="0"/>
      <p:bldP spid="128452" grpId="0" animBg="1"/>
      <p:bldP spid="128453" grpId="0" animBg="1" autoUpdateAnimBg="0"/>
      <p:bldP spid="128454" grpId="0" animBg="1" autoUpdateAnimBg="0"/>
      <p:bldP spid="128455" grpId="0" animBg="1"/>
      <p:bldP spid="128456" grpId="0" animBg="1"/>
      <p:bldP spid="128457" grpId="0" animBg="1"/>
      <p:bldP spid="128461" grpId="0" animBg="1"/>
      <p:bldP spid="128465" grpId="0" animBg="1" autoUpdateAnimBg="0"/>
      <p:bldP spid="128466" grpId="0" animBg="1" autoUpdateAnimBg="0"/>
      <p:bldP spid="128467" grpId="0" animBg="1" autoUpdateAnimBg="0"/>
      <p:bldP spid="128468" grpId="0" animBg="1" autoUpdateAnimBg="0"/>
      <p:bldP spid="128469" grpId="0" animBg="1" autoUpdateAnimBg="0"/>
      <p:bldP spid="12847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Current Package Support</a:t>
            </a:r>
            <a:endParaRPr lang="en-US" sz="40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854616"/>
              </p:ext>
            </p:extLst>
          </p:nvPr>
        </p:nvGraphicFramePr>
        <p:xfrm>
          <a:off x="152400" y="990600"/>
          <a:ext cx="8915400" cy="4953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85900"/>
                <a:gridCol w="1485900"/>
                <a:gridCol w="1485900"/>
                <a:gridCol w="1485900"/>
                <a:gridCol w="1485900"/>
                <a:gridCol w="1485900"/>
              </a:tblGrid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BAS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ETS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HUF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MNW2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RES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SWT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BCF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EVT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HYD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MNWI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RIP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UPW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BFH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FHB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IBS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MULT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RIV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UZF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CHD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FMP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KDEP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NWT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RVOB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WEL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CHOB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GAGE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LAK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OBS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SFR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ZONE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DE4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GBOB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LGR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OC 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SIP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DIS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GHB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LMT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PCG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STR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SWO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DRN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GMG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LPF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PCGN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SUB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SUS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DROB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HFB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LVDA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PVAL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SWI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SSUB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DRT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HOB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MNW1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RCH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SWR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CFP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ropbox\AGU\CWEMF 2014\CWEMF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55" y="6185640"/>
            <a:ext cx="726845" cy="6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9" y="6280431"/>
            <a:ext cx="124569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Current MODFLOW-OWHM </a:t>
            </a:r>
            <a:r>
              <a:rPr lang="en-US" b="1" dirty="0">
                <a:solidFill>
                  <a:prstClr val="black"/>
                </a:solidFill>
              </a:rPr>
              <a:t>(</a:t>
            </a:r>
            <a:r>
              <a:rPr lang="en-US" b="1" dirty="0" smtClean="0">
                <a:solidFill>
                  <a:prstClr val="black"/>
                </a:solidFill>
              </a:rPr>
              <a:t>One-Water </a:t>
            </a:r>
            <a:r>
              <a:rPr lang="en-US" b="1" dirty="0">
                <a:solidFill>
                  <a:prstClr val="black"/>
                </a:solidFill>
              </a:rPr>
              <a:t>Hydrologic Model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" y="468395"/>
            <a:ext cx="9130553" cy="704808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MF-OWHM Features (v1)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600" dirty="0">
                <a:solidFill>
                  <a:prstClr val="black"/>
                </a:solidFill>
              </a:rPr>
              <a:t>Solvers (</a:t>
            </a:r>
            <a:r>
              <a:rPr lang="en-US" sz="1600" b="1" dirty="0">
                <a:solidFill>
                  <a:prstClr val="black"/>
                </a:solidFill>
              </a:rPr>
              <a:t>NWT</a:t>
            </a:r>
            <a:r>
              <a:rPr lang="en-US" sz="1600" dirty="0">
                <a:solidFill>
                  <a:prstClr val="black"/>
                </a:solidFill>
              </a:rPr>
              <a:t>, PCG, </a:t>
            </a:r>
            <a:r>
              <a:rPr lang="en-US" sz="1600" b="1" dirty="0">
                <a:solidFill>
                  <a:prstClr val="black"/>
                </a:solidFill>
              </a:rPr>
              <a:t>PCGN</a:t>
            </a:r>
            <a:r>
              <a:rPr lang="en-US" sz="1600" dirty="0">
                <a:solidFill>
                  <a:prstClr val="black"/>
                </a:solidFill>
              </a:rPr>
              <a:t>, GMG, SIP, D4)</a:t>
            </a:r>
          </a:p>
          <a:p>
            <a:r>
              <a:rPr lang="en-US" sz="1600" dirty="0">
                <a:solidFill>
                  <a:prstClr val="black"/>
                </a:solidFill>
              </a:rPr>
              <a:t>Surface-water (</a:t>
            </a:r>
            <a:r>
              <a:rPr lang="en-US" sz="1600" b="1" dirty="0">
                <a:solidFill>
                  <a:prstClr val="black"/>
                </a:solidFill>
              </a:rPr>
              <a:t>SWR</a:t>
            </a:r>
            <a:r>
              <a:rPr lang="en-US" sz="1600" dirty="0">
                <a:solidFill>
                  <a:prstClr val="black"/>
                </a:solidFill>
              </a:rPr>
              <a:t>, SFR, LAK) + Linkages to Runoff Models (BCM,VIC, PRMS)</a:t>
            </a:r>
          </a:p>
          <a:p>
            <a:r>
              <a:rPr lang="en-US" sz="1600" dirty="0">
                <a:solidFill>
                  <a:prstClr val="black"/>
                </a:solidFill>
              </a:rPr>
              <a:t>Landscape (</a:t>
            </a:r>
            <a:r>
              <a:rPr lang="en-US" sz="1600" b="1" dirty="0">
                <a:solidFill>
                  <a:prstClr val="black"/>
                </a:solidFill>
              </a:rPr>
              <a:t>FMP3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>
                <a:solidFill>
                  <a:prstClr val="black"/>
                </a:solidFill>
              </a:rPr>
              <a:t>Evapotranspiration (ET, ETS, </a:t>
            </a:r>
            <a:r>
              <a:rPr lang="en-US" sz="1600" b="1" dirty="0">
                <a:solidFill>
                  <a:prstClr val="black"/>
                </a:solidFill>
              </a:rPr>
              <a:t>RIP-ET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b="1" dirty="0">
                <a:solidFill>
                  <a:prstClr val="black"/>
                </a:solidFill>
              </a:rPr>
              <a:t>FMP3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>
                <a:solidFill>
                  <a:prstClr val="black"/>
                </a:solidFill>
              </a:rPr>
              <a:t>Drains (DRN, </a:t>
            </a:r>
            <a:r>
              <a:rPr lang="en-US" sz="1600" b="1" dirty="0">
                <a:solidFill>
                  <a:prstClr val="black"/>
                </a:solidFill>
              </a:rPr>
              <a:t>DRT </a:t>
            </a:r>
            <a:r>
              <a:rPr lang="en-US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 FMP/SFR/SWR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connection for Tile Drains &amp; Water Reuse)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Aquifers (LPF, </a:t>
            </a:r>
            <a:r>
              <a:rPr lang="en-US" sz="1600" b="1" dirty="0">
                <a:solidFill>
                  <a:prstClr val="black"/>
                </a:solidFill>
              </a:rPr>
              <a:t>UPW</a:t>
            </a:r>
            <a:r>
              <a:rPr lang="en-US" sz="1600" dirty="0">
                <a:solidFill>
                  <a:prstClr val="black"/>
                </a:solidFill>
              </a:rPr>
              <a:t>, HUF)</a:t>
            </a:r>
          </a:p>
          <a:p>
            <a:r>
              <a:rPr lang="en-US" sz="1600" dirty="0">
                <a:solidFill>
                  <a:prstClr val="black"/>
                </a:solidFill>
              </a:rPr>
              <a:t>Wells (Well, FMP-well, MNW1</a:t>
            </a:r>
            <a:r>
              <a:rPr lang="en-US" sz="1600" b="1" dirty="0">
                <a:solidFill>
                  <a:prstClr val="black"/>
                </a:solidFill>
              </a:rPr>
              <a:t>, MNW2 </a:t>
            </a:r>
            <a:r>
              <a:rPr lang="en-US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 FMP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 connection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>
                <a:solidFill>
                  <a:prstClr val="black"/>
                </a:solidFill>
              </a:rPr>
              <a:t>Boundary Flows (GHB, FHB) </a:t>
            </a:r>
            <a:r>
              <a:rPr lang="en-US" sz="1600" b="1" dirty="0">
                <a:solidFill>
                  <a:prstClr val="black"/>
                </a:solidFill>
              </a:rPr>
              <a:t>GHB-</a:t>
            </a:r>
            <a:r>
              <a:rPr lang="en-US" sz="1600" b="1" dirty="0" err="1">
                <a:solidFill>
                  <a:prstClr val="black"/>
                </a:solidFill>
              </a:rPr>
              <a:t>TabFiles</a:t>
            </a:r>
            <a:endParaRPr lang="en-US" sz="1600" b="1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Deformation (SUB, SUB-WT)</a:t>
            </a:r>
          </a:p>
          <a:p>
            <a:r>
              <a:rPr lang="en-US" sz="1600" dirty="0">
                <a:solidFill>
                  <a:prstClr val="black"/>
                </a:solidFill>
              </a:rPr>
              <a:t>Seawater Intrusion (</a:t>
            </a:r>
            <a:r>
              <a:rPr lang="en-US" sz="1600" b="1" dirty="0">
                <a:solidFill>
                  <a:prstClr val="black"/>
                </a:solidFill>
              </a:rPr>
              <a:t>SWI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>
                <a:solidFill>
                  <a:prstClr val="black"/>
                </a:solidFill>
              </a:rPr>
              <a:t>Embedded Models (</a:t>
            </a:r>
            <a:r>
              <a:rPr lang="en-US" sz="1600" b="1" dirty="0">
                <a:solidFill>
                  <a:prstClr val="black"/>
                </a:solidFill>
              </a:rPr>
              <a:t>LGR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>
                <a:solidFill>
                  <a:prstClr val="black"/>
                </a:solidFill>
              </a:rPr>
              <a:t>Flow Barriers (</a:t>
            </a:r>
            <a:r>
              <a:rPr lang="en-US" sz="1600" b="1" dirty="0">
                <a:solidFill>
                  <a:prstClr val="black"/>
                </a:solidFill>
              </a:rPr>
              <a:t>HFB2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 variable faults/layer connections)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Unsaturated Flow (UZF, SFR, </a:t>
            </a:r>
            <a:r>
              <a:rPr lang="en-US" sz="1600" b="1" dirty="0">
                <a:solidFill>
                  <a:prstClr val="black"/>
                </a:solidFill>
              </a:rPr>
              <a:t>SWR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r>
              <a:rPr lang="en-US" sz="1600" dirty="0">
                <a:solidFill>
                  <a:prstClr val="black"/>
                </a:solidFill>
              </a:rPr>
              <a:t>Time Series (HYDMOD, SFR-Gage, </a:t>
            </a:r>
            <a:r>
              <a:rPr lang="en-US" sz="1600" b="1" dirty="0">
                <a:solidFill>
                  <a:prstClr val="black"/>
                </a:solidFill>
              </a:rPr>
              <a:t>SWR-</a:t>
            </a:r>
            <a:r>
              <a:rPr lang="en-US" sz="1600" b="1" dirty="0" err="1">
                <a:solidFill>
                  <a:prstClr val="black"/>
                </a:solidFill>
              </a:rPr>
              <a:t>Obs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r>
              <a:rPr lang="en-US" b="1" u="sng" dirty="0" smtClean="0">
                <a:solidFill>
                  <a:prstClr val="black"/>
                </a:solidFill>
              </a:rPr>
              <a:t>New Support Features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Deformation Linkage (</a:t>
            </a:r>
            <a:r>
              <a:rPr lang="en-US" b="1" dirty="0" smtClean="0">
                <a:solidFill>
                  <a:prstClr val="black"/>
                </a:solidFill>
              </a:rPr>
              <a:t>SUB-Link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All land-surface/aquifer features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	Expression Parser (</a:t>
            </a:r>
            <a:r>
              <a:rPr lang="en-US" b="1" dirty="0" smtClean="0">
                <a:solidFill>
                  <a:prstClr val="black"/>
                </a:solidFill>
              </a:rPr>
              <a:t>MULT2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Equations for Aquifer and Subsidence </a:t>
            </a:r>
            <a:r>
              <a:rPr lang="en-US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Parm’s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MT3D Output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SFR, UZF, additional features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Additional I/O for Parameter Estimation OBS &amp; Optimization Analysis (GWM)</a:t>
            </a:r>
          </a:p>
          <a:p>
            <a:r>
              <a:rPr lang="en-US" b="1" u="sng" dirty="0" smtClean="0">
                <a:solidFill>
                  <a:prstClr val="black"/>
                </a:solidFill>
              </a:rPr>
              <a:t>Ongoing Development (MF-OWHM v2)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600" dirty="0">
                <a:solidFill>
                  <a:prstClr val="black"/>
                </a:solidFill>
              </a:rPr>
              <a:t>Reservoir Linkage to SFR/SWR/FMP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 USBR contribution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Adjacent Model Linkage (LGR), Multi-Model Simulation, Ag </a:t>
            </a:r>
            <a:r>
              <a:rPr lang="en-US" sz="1600" dirty="0" err="1">
                <a:solidFill>
                  <a:prstClr val="black"/>
                </a:solidFill>
              </a:rPr>
              <a:t>Mgmt</a:t>
            </a:r>
            <a:r>
              <a:rPr 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en-US" sz="1600" dirty="0" err="1">
                <a:solidFill>
                  <a:prstClr val="black"/>
                </a:solidFill>
              </a:rPr>
              <a:t>GWM-FMP</a:t>
            </a:r>
            <a:r>
              <a:rPr lang="en-US" sz="1600" dirty="0">
                <a:solidFill>
                  <a:prstClr val="black"/>
                </a:solidFill>
              </a:rPr>
              <a:t> Link (Wells/Allot.)</a:t>
            </a:r>
          </a:p>
          <a:p>
            <a:r>
              <a:rPr lang="en-US" sz="1600" dirty="0">
                <a:solidFill>
                  <a:prstClr val="black"/>
                </a:solidFill>
              </a:rPr>
              <a:t>FMP Linkage to Remote Sensing Data streams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 Self-Updating Models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Improved and combined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Subsidence Package</a:t>
            </a:r>
            <a:r>
              <a:rPr lang="en-US" dirty="0" smtClean="0">
                <a:solidFill>
                  <a:prstClr val="black"/>
                </a:solidFill>
              </a:rPr>
              <a:t>, more complete MT3D linkages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C:\Dropbox\AGU\CWEMF 2014\CWEMFLog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55" y="6185640"/>
            <a:ext cx="726845" cy="6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82296"/>
            <a:ext cx="1507287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213693"/>
            <a:ext cx="9145772" cy="6339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5238"/>
            <a:ext cx="9144000" cy="2163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One Water Models </a:t>
            </a:r>
            <a:b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 Development and Use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ropbox\AGU\CWEMF 2014\CWEMF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86" y="6397218"/>
            <a:ext cx="451314" cy="3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6412838"/>
            <a:ext cx="1132447" cy="4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Systems are 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The interaction between different waters make a more complete simulation of conjunctive use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400" dirty="0" smtClean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This provides better understanding of a water systems and how to manage it.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Simulation is more than connections of buckets that dump into each other.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Simulation of conveyance is important!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Systems reach a Rate Limit before a Volume Limited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Paper </a:t>
            </a:r>
            <a:r>
              <a:rPr lang="en-US" dirty="0"/>
              <a:t>Water </a:t>
            </a:r>
            <a:r>
              <a:rPr lang="en-US" dirty="0" smtClean="0"/>
              <a:t>versus </a:t>
            </a:r>
            <a:r>
              <a:rPr lang="en-US" dirty="0"/>
              <a:t>Wet </a:t>
            </a:r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4" name="Picture 2" descr="C:\Dropbox\AGU\CWEMF 2014\CWEMF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7" y="6324600"/>
            <a:ext cx="496445" cy="4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2" y="6487755"/>
            <a:ext cx="639236" cy="2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84775"/>
            <a:ext cx="7924800" cy="590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Seepage in vineyard on right bank of San Joaquin River during high flows (4/13/2011)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San Joaquin River Restoration Project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6"/>
          <a:stretch/>
        </p:blipFill>
        <p:spPr bwMode="auto">
          <a:xfrm>
            <a:off x="0" y="969962"/>
            <a:ext cx="9208677" cy="58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9074" y="533400"/>
            <a:ext cx="1858963" cy="344487"/>
            <a:chOff x="219074" y="212424"/>
            <a:chExt cx="1858963" cy="344487"/>
          </a:xfrm>
        </p:grpSpPr>
        <p:sp>
          <p:nvSpPr>
            <p:cNvPr id="2" name="Oval 1"/>
            <p:cNvSpPr/>
            <p:nvPr/>
          </p:nvSpPr>
          <p:spPr bwMode="auto">
            <a:xfrm>
              <a:off x="228600" y="223157"/>
              <a:ext cx="152400" cy="1524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pic>
          <p:nvPicPr>
            <p:cNvPr id="63490" name="Picture 2" descr="C:\Users\seboyce\Desktop\Images\Legend\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4" y="212424"/>
              <a:ext cx="1858963" cy="34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2" y="152400"/>
            <a:ext cx="3811589" cy="4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:\Users\seboyce\Desktop\Images\Legend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1133776"/>
            <a:ext cx="2139951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C:\Users\seboyce\Desktop\Images\Legend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1514776"/>
            <a:ext cx="1558925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C:\Users\seboyce\Desktop\Images\Legend\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168525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C:\Users\seboyce\Desktop\Images\Legend\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2263775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C:\Users\seboyce\Desktop\Images\Legend\6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/>
          <a:stretch/>
        </p:blipFill>
        <p:spPr bwMode="auto">
          <a:xfrm>
            <a:off x="3767658" y="1157255"/>
            <a:ext cx="1657133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 descr="C:\Users\seboyce\Desktop\Images\Legend\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354263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C:\Users\seboyce\Desktop\Images\Legend\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6" y="5373189"/>
            <a:ext cx="249713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 descr="C:\Users\seboyce\Desktop\Images\Legend\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6" y="6172200"/>
            <a:ext cx="2124075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0" name="Picture 12" descr="C:\Users\seboyce\Desktop\Images\Legend\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61611"/>
            <a:ext cx="1917701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3886200"/>
            <a:ext cx="3071704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Variable</a:t>
            </a:r>
            <a:br>
              <a:rPr lang="en-US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Water Balance Regions</a:t>
            </a:r>
            <a:endParaRPr lang="en-US" sz="22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22204" y="2009553"/>
            <a:ext cx="1222744" cy="1403499"/>
            <a:chOff x="2243470" y="1998920"/>
            <a:chExt cx="1222744" cy="1403499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2243470" y="1998920"/>
              <a:ext cx="1063256" cy="2764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445488" y="2743200"/>
              <a:ext cx="1020726" cy="6592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1818167" y="2243468"/>
            <a:ext cx="574159" cy="1743742"/>
            <a:chOff x="1818167" y="2243468"/>
            <a:chExt cx="574159" cy="1743742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818167" y="2243468"/>
              <a:ext cx="338650" cy="1743741"/>
            </a:xfrm>
            <a:prstGeom prst="straightConnector1">
              <a:avLst/>
            </a:prstGeom>
            <a:ln w="50800" cap="rnd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1818167" y="3327991"/>
              <a:ext cx="574159" cy="659219"/>
            </a:xfrm>
            <a:prstGeom prst="straightConnector1">
              <a:avLst/>
            </a:prstGeom>
            <a:ln w="50800" cap="rnd"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itle 1"/>
          <p:cNvSpPr txBox="1">
            <a:spLocks/>
          </p:cNvSpPr>
          <p:nvPr/>
        </p:nvSpPr>
        <p:spPr bwMode="auto">
          <a:xfrm>
            <a:off x="3541823" y="5354784"/>
            <a:ext cx="354015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algn="ctr"/>
            <a:r>
              <a:rPr lang="en-US" sz="2200" b="0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Surface and Groundwater Allotments</a:t>
            </a:r>
            <a:endParaRPr lang="en-US" sz="2200" b="0" kern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256694" y="3987210"/>
            <a:ext cx="763106" cy="1479997"/>
          </a:xfrm>
          <a:prstGeom prst="straightConnector1">
            <a:avLst/>
          </a:prstGeom>
          <a:ln w="50800" cap="rnd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633323" y="1905000"/>
            <a:ext cx="1176677" cy="537352"/>
            <a:chOff x="2633323" y="1905000"/>
            <a:chExt cx="1176677" cy="537352"/>
          </a:xfrm>
        </p:grpSpPr>
        <p:pic>
          <p:nvPicPr>
            <p:cNvPr id="29" name="Picture 2" descr="C:\Users\seboyce\Desktop\Images\Well_Icon-01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228" y="1905000"/>
              <a:ext cx="649772" cy="39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seboyce\Desktop\Images\Well_Icon-01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323" y="2044584"/>
              <a:ext cx="649772" cy="39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 descr="C:\Dropbox\AGU\CWEMF 2014\CWEMFLogo2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10" y="64167"/>
            <a:ext cx="546090" cy="4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3165"/>
            <a:ext cx="850824" cy="3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1936</Words>
  <Application>Microsoft Office PowerPoint</Application>
  <PresentationFormat>On-screen Show (4:3)</PresentationFormat>
  <Paragraphs>460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Arial</vt:lpstr>
      <vt:lpstr>Arial Narrow</vt:lpstr>
      <vt:lpstr>Bookman Old Style</vt:lpstr>
      <vt:lpstr>Calibri</vt:lpstr>
      <vt:lpstr>Cambria</vt:lpstr>
      <vt:lpstr>Cambria Math</vt:lpstr>
      <vt:lpstr>Consolas</vt:lpstr>
      <vt:lpstr>Courier New</vt:lpstr>
      <vt:lpstr>Microsoft Sans Serif</vt:lpstr>
      <vt:lpstr>Tahoma</vt:lpstr>
      <vt:lpstr>Times New Roman</vt:lpstr>
      <vt:lpstr>Verdana</vt:lpstr>
      <vt:lpstr>Wingdings</vt:lpstr>
      <vt:lpstr>Wingdings 3</vt:lpstr>
      <vt:lpstr>Office Theme</vt:lpstr>
      <vt:lpstr>MODFLOW-OWHM v2   Features and Updates   The next generation in fully integrated hydrologic simulation software</vt:lpstr>
      <vt:lpstr>MODFLOW And Its Children</vt:lpstr>
      <vt:lpstr>MODFLOW-OWHM One-Water Hydrologic Flow Model</vt:lpstr>
      <vt:lpstr>Current Package Support</vt:lpstr>
      <vt:lpstr>PowerPoint Presentation</vt:lpstr>
      <vt:lpstr>One Water Models  In Development and Use</vt:lpstr>
      <vt:lpstr>Water Systems are Coupled</vt:lpstr>
      <vt:lpstr>PowerPoint Presentation</vt:lpstr>
      <vt:lpstr>Variable Water Balance Regions</vt:lpstr>
      <vt:lpstr>PowerPoint Presentation</vt:lpstr>
      <vt:lpstr>Surface Water Operations Module (SWO)</vt:lpstr>
      <vt:lpstr>PowerPoint Presentation</vt:lpstr>
      <vt:lpstr>PowerPoint Presentation</vt:lpstr>
      <vt:lpstr>Super Subsidence Package (SSUB)</vt:lpstr>
      <vt:lpstr>Overview of Subsidence Packages</vt:lpstr>
      <vt:lpstr>Subsidence</vt:lpstr>
      <vt:lpstr>New Features In Subsidence</vt:lpstr>
      <vt:lpstr>PowerPoint Presentation</vt:lpstr>
      <vt:lpstr>PowerPoint Presentation</vt:lpstr>
      <vt:lpstr>New Features In Subsidence</vt:lpstr>
      <vt:lpstr>Characterization of karst systems (CFPv3)</vt:lpstr>
      <vt:lpstr>PowerPoint Presentation</vt:lpstr>
      <vt:lpstr>Partially Filled Pipe and Hydraulic Properties</vt:lpstr>
      <vt:lpstr>PowerPoint Presentation</vt:lpstr>
      <vt:lpstr>PowerPoint Presentation</vt:lpstr>
      <vt:lpstr>Tabfile Improvements (Time Series Input) </vt:lpstr>
      <vt:lpstr>New Input Option: Line Feed </vt:lpstr>
      <vt:lpstr>Conclusion → Why Use Integrated Hydrologic Modeling  (viz. MF-OWHM)?</vt:lpstr>
      <vt:lpstr>Obtaining  MODFLOW-OWHM</vt:lpstr>
      <vt:lpstr>PowerPoint Presentation</vt:lpstr>
      <vt:lpstr>Obtaining MODFLOW-OWHM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MODFLOW-OWHM v2; Features and Updates; The next generation in fully integrated hydrologic simulation software</dc:title>
  <dc:creator>Scott Boyce</dc:creator>
  <dc:description>Faster and better budgets than MF-05</dc:description>
  <cp:lastModifiedBy>Boyce, Scott E.</cp:lastModifiedBy>
  <cp:revision>170</cp:revision>
  <dcterms:created xsi:type="dcterms:W3CDTF">2014-02-05T18:21:11Z</dcterms:created>
  <dcterms:modified xsi:type="dcterms:W3CDTF">2016-04-24T21:44:35Z</dcterms:modified>
  <cp:category>CWEMF Presentation</cp:category>
</cp:coreProperties>
</file>